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9" r:id="rId1"/>
  </p:sldMasterIdLst>
  <p:notesMasterIdLst>
    <p:notesMasterId r:id="rId29"/>
  </p:notesMasterIdLst>
  <p:sldIdLst>
    <p:sldId id="256" r:id="rId2"/>
    <p:sldId id="319" r:id="rId3"/>
    <p:sldId id="393" r:id="rId4"/>
    <p:sldId id="394" r:id="rId5"/>
    <p:sldId id="395" r:id="rId6"/>
    <p:sldId id="396" r:id="rId7"/>
    <p:sldId id="397" r:id="rId8"/>
    <p:sldId id="398" r:id="rId9"/>
    <p:sldId id="399" r:id="rId10"/>
    <p:sldId id="400" r:id="rId11"/>
    <p:sldId id="401" r:id="rId12"/>
    <p:sldId id="402" r:id="rId13"/>
    <p:sldId id="403" r:id="rId14"/>
    <p:sldId id="404" r:id="rId15"/>
    <p:sldId id="405" r:id="rId16"/>
    <p:sldId id="406" r:id="rId17"/>
    <p:sldId id="407" r:id="rId18"/>
    <p:sldId id="408" r:id="rId19"/>
    <p:sldId id="410" r:id="rId20"/>
    <p:sldId id="411" r:id="rId21"/>
    <p:sldId id="412" r:id="rId22"/>
    <p:sldId id="413" r:id="rId23"/>
    <p:sldId id="414" r:id="rId24"/>
    <p:sldId id="415" r:id="rId25"/>
    <p:sldId id="416" r:id="rId26"/>
    <p:sldId id="417" r:id="rId27"/>
    <p:sldId id="418" r:id="rId28"/>
  </p:sldIdLst>
  <p:sldSz cx="12192000" cy="6858000"/>
  <p:notesSz cx="6858000" cy="91440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F0A2C"/>
    <a:srgbClr val="9E022B"/>
    <a:srgbClr val="B8B8B8"/>
    <a:srgbClr val="8F8F8F"/>
    <a:srgbClr val="888888"/>
    <a:srgbClr val="767676"/>
    <a:srgbClr val="43434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Estilo medio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94660"/>
  </p:normalViewPr>
  <p:slideViewPr>
    <p:cSldViewPr snapToGrid="0">
      <p:cViewPr varScale="1">
        <p:scale>
          <a:sx n="82" d="100"/>
          <a:sy n="82" d="100"/>
        </p:scale>
        <p:origin x="720"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1BE693A-A059-4AEE-9495-B78C9CFA8898}" type="datetimeFigureOut">
              <a:rPr lang="es-CO" smtClean="0"/>
              <a:t>12/04/2021</a:t>
            </a:fld>
            <a:endParaRPr lang="es-CO"/>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O"/>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FD3AD5B-88A4-42E4-9EE2-18CFFA52744F}" type="slidenum">
              <a:rPr lang="es-CO" smtClean="0"/>
              <a:t>‹Nº›</a:t>
            </a:fld>
            <a:endParaRPr lang="es-CO"/>
          </a:p>
        </p:txBody>
      </p:sp>
    </p:spTree>
    <p:extLst>
      <p:ext uri="{BB962C8B-B14F-4D97-AF65-F5344CB8AC3E}">
        <p14:creationId xmlns:p14="http://schemas.microsoft.com/office/powerpoint/2010/main" val="22695151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8" Type="http://schemas.openxmlformats.org/officeDocument/2006/relationships/hyperlink" Target="https://en.wikipedia.org/wiki/Bromine" TargetMode="External"/><Relationship Id="rId13" Type="http://schemas.openxmlformats.org/officeDocument/2006/relationships/hyperlink" Target="https://es.wikipedia.org/wiki/Led#cite_note-7" TargetMode="External"/><Relationship Id="rId18" Type="http://schemas.openxmlformats.org/officeDocument/2006/relationships/hyperlink" Target="https://es.wikipedia.org/wiki/Uni%C3%B3n_PN" TargetMode="External"/><Relationship Id="rId3" Type="http://schemas.openxmlformats.org/officeDocument/2006/relationships/hyperlink" Target="https://en.wikipedia.org/wiki/Incandescent_light_bulb" TargetMode="External"/><Relationship Id="rId21" Type="http://schemas.openxmlformats.org/officeDocument/2006/relationships/hyperlink" Target="https://es.wikipedia.org/wiki/Electr%C3%B3n" TargetMode="External"/><Relationship Id="rId7" Type="http://schemas.openxmlformats.org/officeDocument/2006/relationships/hyperlink" Target="https://en.wikipedia.org/wiki/Iodine" TargetMode="External"/><Relationship Id="rId12" Type="http://schemas.openxmlformats.org/officeDocument/2006/relationships/hyperlink" Target="https://es.wikipedia.org/wiki/Led#cite_note-6" TargetMode="External"/><Relationship Id="rId17" Type="http://schemas.openxmlformats.org/officeDocument/2006/relationships/hyperlink" Target="https://es.wikipedia.org/wiki/Pin_(electr%C3%B3nica)" TargetMode="External"/><Relationship Id="rId25" Type="http://schemas.openxmlformats.org/officeDocument/2006/relationships/hyperlink" Target="https://es.wikipedia.org/wiki/Banda_prohibida" TargetMode="External"/><Relationship Id="rId2" Type="http://schemas.openxmlformats.org/officeDocument/2006/relationships/slide" Target="../slides/slide8.xml"/><Relationship Id="rId16" Type="http://schemas.openxmlformats.org/officeDocument/2006/relationships/hyperlink" Target="https://es.wikipedia.org/wiki/Semiconductor" TargetMode="External"/><Relationship Id="rId20" Type="http://schemas.openxmlformats.org/officeDocument/2006/relationships/hyperlink" Target="https://es.wikipedia.org/wiki/Tensi%C3%B3n_(electricidad)" TargetMode="External"/><Relationship Id="rId1" Type="http://schemas.openxmlformats.org/officeDocument/2006/relationships/notesMaster" Target="../notesMasters/notesMaster1.xml"/><Relationship Id="rId6" Type="http://schemas.openxmlformats.org/officeDocument/2006/relationships/hyperlink" Target="https://en.wikipedia.org/wiki/Halogen" TargetMode="External"/><Relationship Id="rId11" Type="http://schemas.openxmlformats.org/officeDocument/2006/relationships/hyperlink" Target="https://en.wikipedia.org/wiki/Oxidation" TargetMode="External"/><Relationship Id="rId24" Type="http://schemas.openxmlformats.org/officeDocument/2006/relationships/hyperlink" Target="https://es.wikipedia.org/wiki/Electroluminiscencia" TargetMode="External"/><Relationship Id="rId5" Type="http://schemas.openxmlformats.org/officeDocument/2006/relationships/hyperlink" Target="https://en.wikipedia.org/wiki/Inert_gas" TargetMode="External"/><Relationship Id="rId15" Type="http://schemas.openxmlformats.org/officeDocument/2006/relationships/hyperlink" Target="https://es.wikipedia.org/wiki/Luz" TargetMode="External"/><Relationship Id="rId23" Type="http://schemas.openxmlformats.org/officeDocument/2006/relationships/hyperlink" Target="https://es.wikipedia.org/wiki/Fot%C3%B3n" TargetMode="External"/><Relationship Id="rId10" Type="http://schemas.openxmlformats.org/officeDocument/2006/relationships/hyperlink" Target="https://en.wikipedia.org/wiki/Halogen_lamp#Halogen_cycle" TargetMode="External"/><Relationship Id="rId19" Type="http://schemas.openxmlformats.org/officeDocument/2006/relationships/hyperlink" Target="https://es.wikipedia.org/wiki/Led#cite_note-8" TargetMode="External"/><Relationship Id="rId4" Type="http://schemas.openxmlformats.org/officeDocument/2006/relationships/hyperlink" Target="https://en.wikipedia.org/wiki/Tungsten_filament" TargetMode="External"/><Relationship Id="rId9" Type="http://schemas.openxmlformats.org/officeDocument/2006/relationships/hyperlink" Target="https://en.wikipedia.org/wiki/Tungsten" TargetMode="External"/><Relationship Id="rId14" Type="http://schemas.openxmlformats.org/officeDocument/2006/relationships/hyperlink" Target="https://es.wikipedia.org/wiki/Idioma_ingl%C3%A9s" TargetMode="External"/><Relationship Id="rId22" Type="http://schemas.openxmlformats.org/officeDocument/2006/relationships/hyperlink" Target="https://es.wikipedia.org/wiki/Hueco_de_electr%C3%B3n" TargetMode="External"/></Relationships>
</file>

<file path=ppt/notesSlides/_rels/notesSlide10.xml.rels><?xml version="1.0" encoding="UTF-8" standalone="yes"?>
<Relationships xmlns="http://schemas.openxmlformats.org/package/2006/relationships"><Relationship Id="rId8" Type="http://schemas.openxmlformats.org/officeDocument/2006/relationships/hyperlink" Target="https://en.wikipedia.org/wiki/Bromine" TargetMode="External"/><Relationship Id="rId13" Type="http://schemas.openxmlformats.org/officeDocument/2006/relationships/hyperlink" Target="https://es.wikipedia.org/wiki/Led#cite_note-7" TargetMode="External"/><Relationship Id="rId18" Type="http://schemas.openxmlformats.org/officeDocument/2006/relationships/hyperlink" Target="https://es.wikipedia.org/wiki/Uni%C3%B3n_PN" TargetMode="External"/><Relationship Id="rId3" Type="http://schemas.openxmlformats.org/officeDocument/2006/relationships/hyperlink" Target="https://en.wikipedia.org/wiki/Incandescent_light_bulb" TargetMode="External"/><Relationship Id="rId21" Type="http://schemas.openxmlformats.org/officeDocument/2006/relationships/hyperlink" Target="https://es.wikipedia.org/wiki/Electr%C3%B3n" TargetMode="External"/><Relationship Id="rId7" Type="http://schemas.openxmlformats.org/officeDocument/2006/relationships/hyperlink" Target="https://en.wikipedia.org/wiki/Iodine" TargetMode="External"/><Relationship Id="rId12" Type="http://schemas.openxmlformats.org/officeDocument/2006/relationships/hyperlink" Target="https://es.wikipedia.org/wiki/Led#cite_note-6" TargetMode="External"/><Relationship Id="rId17" Type="http://schemas.openxmlformats.org/officeDocument/2006/relationships/hyperlink" Target="https://es.wikipedia.org/wiki/Pin_(electr%C3%B3nica)" TargetMode="External"/><Relationship Id="rId25" Type="http://schemas.openxmlformats.org/officeDocument/2006/relationships/hyperlink" Target="https://es.wikipedia.org/wiki/Banda_prohibida" TargetMode="External"/><Relationship Id="rId2" Type="http://schemas.openxmlformats.org/officeDocument/2006/relationships/slide" Target="../slides/slide17.xml"/><Relationship Id="rId16" Type="http://schemas.openxmlformats.org/officeDocument/2006/relationships/hyperlink" Target="https://es.wikipedia.org/wiki/Semiconductor" TargetMode="External"/><Relationship Id="rId20" Type="http://schemas.openxmlformats.org/officeDocument/2006/relationships/hyperlink" Target="https://es.wikipedia.org/wiki/Tensi%C3%B3n_(electricidad)" TargetMode="External"/><Relationship Id="rId1" Type="http://schemas.openxmlformats.org/officeDocument/2006/relationships/notesMaster" Target="../notesMasters/notesMaster1.xml"/><Relationship Id="rId6" Type="http://schemas.openxmlformats.org/officeDocument/2006/relationships/hyperlink" Target="https://en.wikipedia.org/wiki/Halogen" TargetMode="External"/><Relationship Id="rId11" Type="http://schemas.openxmlformats.org/officeDocument/2006/relationships/hyperlink" Target="https://en.wikipedia.org/wiki/Oxidation" TargetMode="External"/><Relationship Id="rId24" Type="http://schemas.openxmlformats.org/officeDocument/2006/relationships/hyperlink" Target="https://es.wikipedia.org/wiki/Electroluminiscencia" TargetMode="External"/><Relationship Id="rId5" Type="http://schemas.openxmlformats.org/officeDocument/2006/relationships/hyperlink" Target="https://en.wikipedia.org/wiki/Inert_gas" TargetMode="External"/><Relationship Id="rId15" Type="http://schemas.openxmlformats.org/officeDocument/2006/relationships/hyperlink" Target="https://es.wikipedia.org/wiki/Luz" TargetMode="External"/><Relationship Id="rId23" Type="http://schemas.openxmlformats.org/officeDocument/2006/relationships/hyperlink" Target="https://es.wikipedia.org/wiki/Fot%C3%B3n" TargetMode="External"/><Relationship Id="rId10" Type="http://schemas.openxmlformats.org/officeDocument/2006/relationships/hyperlink" Target="https://en.wikipedia.org/wiki/Halogen_lamp#Halogen_cycle" TargetMode="External"/><Relationship Id="rId19" Type="http://schemas.openxmlformats.org/officeDocument/2006/relationships/hyperlink" Target="https://es.wikipedia.org/wiki/Led#cite_note-8" TargetMode="External"/><Relationship Id="rId4" Type="http://schemas.openxmlformats.org/officeDocument/2006/relationships/hyperlink" Target="https://en.wikipedia.org/wiki/Tungsten_filament" TargetMode="External"/><Relationship Id="rId9" Type="http://schemas.openxmlformats.org/officeDocument/2006/relationships/hyperlink" Target="https://en.wikipedia.org/wiki/Tungsten" TargetMode="External"/><Relationship Id="rId14" Type="http://schemas.openxmlformats.org/officeDocument/2006/relationships/hyperlink" Target="https://es.wikipedia.org/wiki/Idioma_ingl%C3%A9s" TargetMode="External"/><Relationship Id="rId22" Type="http://schemas.openxmlformats.org/officeDocument/2006/relationships/hyperlink" Target="https://es.wikipedia.org/wiki/Hueco_de_electr%C3%B3n" TargetMode="External"/></Relationships>
</file>

<file path=ppt/notesSlides/_rels/notesSlide11.xml.rels><?xml version="1.0" encoding="UTF-8" standalone="yes"?>
<Relationships xmlns="http://schemas.openxmlformats.org/package/2006/relationships"><Relationship Id="rId8" Type="http://schemas.openxmlformats.org/officeDocument/2006/relationships/hyperlink" Target="https://en.wikipedia.org/wiki/Bromine" TargetMode="External"/><Relationship Id="rId13" Type="http://schemas.openxmlformats.org/officeDocument/2006/relationships/hyperlink" Target="https://es.wikipedia.org/wiki/Led#cite_note-7" TargetMode="External"/><Relationship Id="rId18" Type="http://schemas.openxmlformats.org/officeDocument/2006/relationships/hyperlink" Target="https://es.wikipedia.org/wiki/Uni%C3%B3n_PN" TargetMode="External"/><Relationship Id="rId3" Type="http://schemas.openxmlformats.org/officeDocument/2006/relationships/hyperlink" Target="https://en.wikipedia.org/wiki/Incandescent_light_bulb" TargetMode="External"/><Relationship Id="rId21" Type="http://schemas.openxmlformats.org/officeDocument/2006/relationships/hyperlink" Target="https://es.wikipedia.org/wiki/Electr%C3%B3n" TargetMode="External"/><Relationship Id="rId7" Type="http://schemas.openxmlformats.org/officeDocument/2006/relationships/hyperlink" Target="https://en.wikipedia.org/wiki/Iodine" TargetMode="External"/><Relationship Id="rId12" Type="http://schemas.openxmlformats.org/officeDocument/2006/relationships/hyperlink" Target="https://es.wikipedia.org/wiki/Led#cite_note-6" TargetMode="External"/><Relationship Id="rId17" Type="http://schemas.openxmlformats.org/officeDocument/2006/relationships/hyperlink" Target="https://es.wikipedia.org/wiki/Pin_(electr%C3%B3nica)" TargetMode="External"/><Relationship Id="rId25" Type="http://schemas.openxmlformats.org/officeDocument/2006/relationships/hyperlink" Target="https://es.wikipedia.org/wiki/Banda_prohibida" TargetMode="External"/><Relationship Id="rId2" Type="http://schemas.openxmlformats.org/officeDocument/2006/relationships/slide" Target="../slides/slide18.xml"/><Relationship Id="rId16" Type="http://schemas.openxmlformats.org/officeDocument/2006/relationships/hyperlink" Target="https://es.wikipedia.org/wiki/Semiconductor" TargetMode="External"/><Relationship Id="rId20" Type="http://schemas.openxmlformats.org/officeDocument/2006/relationships/hyperlink" Target="https://es.wikipedia.org/wiki/Tensi%C3%B3n_(electricidad)" TargetMode="External"/><Relationship Id="rId1" Type="http://schemas.openxmlformats.org/officeDocument/2006/relationships/notesMaster" Target="../notesMasters/notesMaster1.xml"/><Relationship Id="rId6" Type="http://schemas.openxmlformats.org/officeDocument/2006/relationships/hyperlink" Target="https://en.wikipedia.org/wiki/Halogen" TargetMode="External"/><Relationship Id="rId11" Type="http://schemas.openxmlformats.org/officeDocument/2006/relationships/hyperlink" Target="https://en.wikipedia.org/wiki/Oxidation" TargetMode="External"/><Relationship Id="rId24" Type="http://schemas.openxmlformats.org/officeDocument/2006/relationships/hyperlink" Target="https://es.wikipedia.org/wiki/Electroluminiscencia" TargetMode="External"/><Relationship Id="rId5" Type="http://schemas.openxmlformats.org/officeDocument/2006/relationships/hyperlink" Target="https://en.wikipedia.org/wiki/Inert_gas" TargetMode="External"/><Relationship Id="rId15" Type="http://schemas.openxmlformats.org/officeDocument/2006/relationships/hyperlink" Target="https://es.wikipedia.org/wiki/Luz" TargetMode="External"/><Relationship Id="rId23" Type="http://schemas.openxmlformats.org/officeDocument/2006/relationships/hyperlink" Target="https://es.wikipedia.org/wiki/Fot%C3%B3n" TargetMode="External"/><Relationship Id="rId10" Type="http://schemas.openxmlformats.org/officeDocument/2006/relationships/hyperlink" Target="https://en.wikipedia.org/wiki/Halogen_lamp#Halogen_cycle" TargetMode="External"/><Relationship Id="rId19" Type="http://schemas.openxmlformats.org/officeDocument/2006/relationships/hyperlink" Target="https://es.wikipedia.org/wiki/Led#cite_note-8" TargetMode="External"/><Relationship Id="rId4" Type="http://schemas.openxmlformats.org/officeDocument/2006/relationships/hyperlink" Target="https://en.wikipedia.org/wiki/Tungsten_filament" TargetMode="External"/><Relationship Id="rId9" Type="http://schemas.openxmlformats.org/officeDocument/2006/relationships/hyperlink" Target="https://en.wikipedia.org/wiki/Tungsten" TargetMode="External"/><Relationship Id="rId14" Type="http://schemas.openxmlformats.org/officeDocument/2006/relationships/hyperlink" Target="https://es.wikipedia.org/wiki/Idioma_ingl%C3%A9s" TargetMode="External"/><Relationship Id="rId22" Type="http://schemas.openxmlformats.org/officeDocument/2006/relationships/hyperlink" Target="https://es.wikipedia.org/wiki/Hueco_de_electr%C3%B3n" TargetMode="External"/></Relationships>
</file>

<file path=ppt/notesSlides/_rels/notesSlide12.xml.rels><?xml version="1.0" encoding="UTF-8" standalone="yes"?>
<Relationships xmlns="http://schemas.openxmlformats.org/package/2006/relationships"><Relationship Id="rId8" Type="http://schemas.openxmlformats.org/officeDocument/2006/relationships/hyperlink" Target="https://en.wikipedia.org/wiki/Bromine" TargetMode="External"/><Relationship Id="rId13" Type="http://schemas.openxmlformats.org/officeDocument/2006/relationships/hyperlink" Target="https://es.wikipedia.org/wiki/Led#cite_note-7" TargetMode="External"/><Relationship Id="rId18" Type="http://schemas.openxmlformats.org/officeDocument/2006/relationships/hyperlink" Target="https://es.wikipedia.org/wiki/Uni%C3%B3n_PN" TargetMode="External"/><Relationship Id="rId3" Type="http://schemas.openxmlformats.org/officeDocument/2006/relationships/hyperlink" Target="https://en.wikipedia.org/wiki/Incandescent_light_bulb" TargetMode="External"/><Relationship Id="rId21" Type="http://schemas.openxmlformats.org/officeDocument/2006/relationships/hyperlink" Target="https://es.wikipedia.org/wiki/Electr%C3%B3n" TargetMode="External"/><Relationship Id="rId7" Type="http://schemas.openxmlformats.org/officeDocument/2006/relationships/hyperlink" Target="https://en.wikipedia.org/wiki/Iodine" TargetMode="External"/><Relationship Id="rId12" Type="http://schemas.openxmlformats.org/officeDocument/2006/relationships/hyperlink" Target="https://es.wikipedia.org/wiki/Led#cite_note-6" TargetMode="External"/><Relationship Id="rId17" Type="http://schemas.openxmlformats.org/officeDocument/2006/relationships/hyperlink" Target="https://es.wikipedia.org/wiki/Pin_(electr%C3%B3nica)" TargetMode="External"/><Relationship Id="rId25" Type="http://schemas.openxmlformats.org/officeDocument/2006/relationships/hyperlink" Target="https://es.wikipedia.org/wiki/Banda_prohibida" TargetMode="External"/><Relationship Id="rId2" Type="http://schemas.openxmlformats.org/officeDocument/2006/relationships/slide" Target="../slides/slide19.xml"/><Relationship Id="rId16" Type="http://schemas.openxmlformats.org/officeDocument/2006/relationships/hyperlink" Target="https://es.wikipedia.org/wiki/Semiconductor" TargetMode="External"/><Relationship Id="rId20" Type="http://schemas.openxmlformats.org/officeDocument/2006/relationships/hyperlink" Target="https://es.wikipedia.org/wiki/Tensi%C3%B3n_(electricidad)" TargetMode="External"/><Relationship Id="rId1" Type="http://schemas.openxmlformats.org/officeDocument/2006/relationships/notesMaster" Target="../notesMasters/notesMaster1.xml"/><Relationship Id="rId6" Type="http://schemas.openxmlformats.org/officeDocument/2006/relationships/hyperlink" Target="https://en.wikipedia.org/wiki/Halogen" TargetMode="External"/><Relationship Id="rId11" Type="http://schemas.openxmlformats.org/officeDocument/2006/relationships/hyperlink" Target="https://en.wikipedia.org/wiki/Oxidation" TargetMode="External"/><Relationship Id="rId24" Type="http://schemas.openxmlformats.org/officeDocument/2006/relationships/hyperlink" Target="https://es.wikipedia.org/wiki/Electroluminiscencia" TargetMode="External"/><Relationship Id="rId5" Type="http://schemas.openxmlformats.org/officeDocument/2006/relationships/hyperlink" Target="https://en.wikipedia.org/wiki/Inert_gas" TargetMode="External"/><Relationship Id="rId15" Type="http://schemas.openxmlformats.org/officeDocument/2006/relationships/hyperlink" Target="https://es.wikipedia.org/wiki/Luz" TargetMode="External"/><Relationship Id="rId23" Type="http://schemas.openxmlformats.org/officeDocument/2006/relationships/hyperlink" Target="https://es.wikipedia.org/wiki/Fot%C3%B3n" TargetMode="External"/><Relationship Id="rId10" Type="http://schemas.openxmlformats.org/officeDocument/2006/relationships/hyperlink" Target="https://en.wikipedia.org/wiki/Halogen_lamp#Halogen_cycle" TargetMode="External"/><Relationship Id="rId19" Type="http://schemas.openxmlformats.org/officeDocument/2006/relationships/hyperlink" Target="https://es.wikipedia.org/wiki/Led#cite_note-8" TargetMode="External"/><Relationship Id="rId4" Type="http://schemas.openxmlformats.org/officeDocument/2006/relationships/hyperlink" Target="https://en.wikipedia.org/wiki/Tungsten_filament" TargetMode="External"/><Relationship Id="rId9" Type="http://schemas.openxmlformats.org/officeDocument/2006/relationships/hyperlink" Target="https://en.wikipedia.org/wiki/Tungsten" TargetMode="External"/><Relationship Id="rId14" Type="http://schemas.openxmlformats.org/officeDocument/2006/relationships/hyperlink" Target="https://es.wikipedia.org/wiki/Idioma_ingl%C3%A9s" TargetMode="External"/><Relationship Id="rId22" Type="http://schemas.openxmlformats.org/officeDocument/2006/relationships/hyperlink" Target="https://es.wikipedia.org/wiki/Hueco_de_electr%C3%B3n" TargetMode="External"/></Relationships>
</file>

<file path=ppt/notesSlides/_rels/notesSlide13.xml.rels><?xml version="1.0" encoding="UTF-8" standalone="yes"?>
<Relationships xmlns="http://schemas.openxmlformats.org/package/2006/relationships"><Relationship Id="rId8" Type="http://schemas.openxmlformats.org/officeDocument/2006/relationships/hyperlink" Target="https://en.wikipedia.org/wiki/Bromine" TargetMode="External"/><Relationship Id="rId13" Type="http://schemas.openxmlformats.org/officeDocument/2006/relationships/hyperlink" Target="https://es.wikipedia.org/wiki/Led#cite_note-7" TargetMode="External"/><Relationship Id="rId18" Type="http://schemas.openxmlformats.org/officeDocument/2006/relationships/hyperlink" Target="https://es.wikipedia.org/wiki/Uni%C3%B3n_PN" TargetMode="External"/><Relationship Id="rId3" Type="http://schemas.openxmlformats.org/officeDocument/2006/relationships/hyperlink" Target="https://en.wikipedia.org/wiki/Incandescent_light_bulb" TargetMode="External"/><Relationship Id="rId21" Type="http://schemas.openxmlformats.org/officeDocument/2006/relationships/hyperlink" Target="https://es.wikipedia.org/wiki/Electr%C3%B3n" TargetMode="External"/><Relationship Id="rId7" Type="http://schemas.openxmlformats.org/officeDocument/2006/relationships/hyperlink" Target="https://en.wikipedia.org/wiki/Iodine" TargetMode="External"/><Relationship Id="rId12" Type="http://schemas.openxmlformats.org/officeDocument/2006/relationships/hyperlink" Target="https://es.wikipedia.org/wiki/Led#cite_note-6" TargetMode="External"/><Relationship Id="rId17" Type="http://schemas.openxmlformats.org/officeDocument/2006/relationships/hyperlink" Target="https://es.wikipedia.org/wiki/Pin_(electr%C3%B3nica)" TargetMode="External"/><Relationship Id="rId25" Type="http://schemas.openxmlformats.org/officeDocument/2006/relationships/hyperlink" Target="https://es.wikipedia.org/wiki/Banda_prohibida" TargetMode="External"/><Relationship Id="rId2" Type="http://schemas.openxmlformats.org/officeDocument/2006/relationships/slide" Target="../slides/slide20.xml"/><Relationship Id="rId16" Type="http://schemas.openxmlformats.org/officeDocument/2006/relationships/hyperlink" Target="https://es.wikipedia.org/wiki/Semiconductor" TargetMode="External"/><Relationship Id="rId20" Type="http://schemas.openxmlformats.org/officeDocument/2006/relationships/hyperlink" Target="https://es.wikipedia.org/wiki/Tensi%C3%B3n_(electricidad)" TargetMode="External"/><Relationship Id="rId1" Type="http://schemas.openxmlformats.org/officeDocument/2006/relationships/notesMaster" Target="../notesMasters/notesMaster1.xml"/><Relationship Id="rId6" Type="http://schemas.openxmlformats.org/officeDocument/2006/relationships/hyperlink" Target="https://en.wikipedia.org/wiki/Halogen" TargetMode="External"/><Relationship Id="rId11" Type="http://schemas.openxmlformats.org/officeDocument/2006/relationships/hyperlink" Target="https://en.wikipedia.org/wiki/Oxidation" TargetMode="External"/><Relationship Id="rId24" Type="http://schemas.openxmlformats.org/officeDocument/2006/relationships/hyperlink" Target="https://es.wikipedia.org/wiki/Electroluminiscencia" TargetMode="External"/><Relationship Id="rId5" Type="http://schemas.openxmlformats.org/officeDocument/2006/relationships/hyperlink" Target="https://en.wikipedia.org/wiki/Inert_gas" TargetMode="External"/><Relationship Id="rId15" Type="http://schemas.openxmlformats.org/officeDocument/2006/relationships/hyperlink" Target="https://es.wikipedia.org/wiki/Luz" TargetMode="External"/><Relationship Id="rId23" Type="http://schemas.openxmlformats.org/officeDocument/2006/relationships/hyperlink" Target="https://es.wikipedia.org/wiki/Fot%C3%B3n" TargetMode="External"/><Relationship Id="rId10" Type="http://schemas.openxmlformats.org/officeDocument/2006/relationships/hyperlink" Target="https://en.wikipedia.org/wiki/Halogen_lamp#Halogen_cycle" TargetMode="External"/><Relationship Id="rId19" Type="http://schemas.openxmlformats.org/officeDocument/2006/relationships/hyperlink" Target="https://es.wikipedia.org/wiki/Led#cite_note-8" TargetMode="External"/><Relationship Id="rId4" Type="http://schemas.openxmlformats.org/officeDocument/2006/relationships/hyperlink" Target="https://en.wikipedia.org/wiki/Tungsten_filament" TargetMode="External"/><Relationship Id="rId9" Type="http://schemas.openxmlformats.org/officeDocument/2006/relationships/hyperlink" Target="https://en.wikipedia.org/wiki/Tungsten" TargetMode="External"/><Relationship Id="rId14" Type="http://schemas.openxmlformats.org/officeDocument/2006/relationships/hyperlink" Target="https://es.wikipedia.org/wiki/Idioma_ingl%C3%A9s" TargetMode="External"/><Relationship Id="rId22" Type="http://schemas.openxmlformats.org/officeDocument/2006/relationships/hyperlink" Target="https://es.wikipedia.org/wiki/Hueco_de_electr%C3%B3n" TargetMode="External"/></Relationships>
</file>

<file path=ppt/notesSlides/_rels/notesSlide14.xml.rels><?xml version="1.0" encoding="UTF-8" standalone="yes"?>
<Relationships xmlns="http://schemas.openxmlformats.org/package/2006/relationships"><Relationship Id="rId8" Type="http://schemas.openxmlformats.org/officeDocument/2006/relationships/hyperlink" Target="https://en.wikipedia.org/wiki/Bromine" TargetMode="External"/><Relationship Id="rId13" Type="http://schemas.openxmlformats.org/officeDocument/2006/relationships/hyperlink" Target="https://es.wikipedia.org/wiki/Led#cite_note-7" TargetMode="External"/><Relationship Id="rId18" Type="http://schemas.openxmlformats.org/officeDocument/2006/relationships/hyperlink" Target="https://es.wikipedia.org/wiki/Uni%C3%B3n_PN" TargetMode="External"/><Relationship Id="rId3" Type="http://schemas.openxmlformats.org/officeDocument/2006/relationships/hyperlink" Target="https://en.wikipedia.org/wiki/Incandescent_light_bulb" TargetMode="External"/><Relationship Id="rId21" Type="http://schemas.openxmlformats.org/officeDocument/2006/relationships/hyperlink" Target="https://es.wikipedia.org/wiki/Electr%C3%B3n" TargetMode="External"/><Relationship Id="rId7" Type="http://schemas.openxmlformats.org/officeDocument/2006/relationships/hyperlink" Target="https://en.wikipedia.org/wiki/Iodine" TargetMode="External"/><Relationship Id="rId12" Type="http://schemas.openxmlformats.org/officeDocument/2006/relationships/hyperlink" Target="https://es.wikipedia.org/wiki/Led#cite_note-6" TargetMode="External"/><Relationship Id="rId17" Type="http://schemas.openxmlformats.org/officeDocument/2006/relationships/hyperlink" Target="https://es.wikipedia.org/wiki/Pin_(electr%C3%B3nica)" TargetMode="External"/><Relationship Id="rId25" Type="http://schemas.openxmlformats.org/officeDocument/2006/relationships/hyperlink" Target="https://es.wikipedia.org/wiki/Banda_prohibida" TargetMode="External"/><Relationship Id="rId2" Type="http://schemas.openxmlformats.org/officeDocument/2006/relationships/slide" Target="../slides/slide21.xml"/><Relationship Id="rId16" Type="http://schemas.openxmlformats.org/officeDocument/2006/relationships/hyperlink" Target="https://es.wikipedia.org/wiki/Semiconductor" TargetMode="External"/><Relationship Id="rId20" Type="http://schemas.openxmlformats.org/officeDocument/2006/relationships/hyperlink" Target="https://es.wikipedia.org/wiki/Tensi%C3%B3n_(electricidad)" TargetMode="External"/><Relationship Id="rId1" Type="http://schemas.openxmlformats.org/officeDocument/2006/relationships/notesMaster" Target="../notesMasters/notesMaster1.xml"/><Relationship Id="rId6" Type="http://schemas.openxmlformats.org/officeDocument/2006/relationships/hyperlink" Target="https://en.wikipedia.org/wiki/Halogen" TargetMode="External"/><Relationship Id="rId11" Type="http://schemas.openxmlformats.org/officeDocument/2006/relationships/hyperlink" Target="https://en.wikipedia.org/wiki/Oxidation" TargetMode="External"/><Relationship Id="rId24" Type="http://schemas.openxmlformats.org/officeDocument/2006/relationships/hyperlink" Target="https://es.wikipedia.org/wiki/Electroluminiscencia" TargetMode="External"/><Relationship Id="rId5" Type="http://schemas.openxmlformats.org/officeDocument/2006/relationships/hyperlink" Target="https://en.wikipedia.org/wiki/Inert_gas" TargetMode="External"/><Relationship Id="rId15" Type="http://schemas.openxmlformats.org/officeDocument/2006/relationships/hyperlink" Target="https://es.wikipedia.org/wiki/Luz" TargetMode="External"/><Relationship Id="rId23" Type="http://schemas.openxmlformats.org/officeDocument/2006/relationships/hyperlink" Target="https://es.wikipedia.org/wiki/Fot%C3%B3n" TargetMode="External"/><Relationship Id="rId10" Type="http://schemas.openxmlformats.org/officeDocument/2006/relationships/hyperlink" Target="https://en.wikipedia.org/wiki/Halogen_lamp#Halogen_cycle" TargetMode="External"/><Relationship Id="rId19" Type="http://schemas.openxmlformats.org/officeDocument/2006/relationships/hyperlink" Target="https://es.wikipedia.org/wiki/Led#cite_note-8" TargetMode="External"/><Relationship Id="rId4" Type="http://schemas.openxmlformats.org/officeDocument/2006/relationships/hyperlink" Target="https://en.wikipedia.org/wiki/Tungsten_filament" TargetMode="External"/><Relationship Id="rId9" Type="http://schemas.openxmlformats.org/officeDocument/2006/relationships/hyperlink" Target="https://en.wikipedia.org/wiki/Tungsten" TargetMode="External"/><Relationship Id="rId14" Type="http://schemas.openxmlformats.org/officeDocument/2006/relationships/hyperlink" Target="https://es.wikipedia.org/wiki/Idioma_ingl%C3%A9s" TargetMode="External"/><Relationship Id="rId22" Type="http://schemas.openxmlformats.org/officeDocument/2006/relationships/hyperlink" Target="https://es.wikipedia.org/wiki/Hueco_de_electr%C3%B3n" TargetMode="External"/></Relationships>
</file>

<file path=ppt/notesSlides/_rels/notesSlide15.xml.rels><?xml version="1.0" encoding="UTF-8" standalone="yes"?>
<Relationships xmlns="http://schemas.openxmlformats.org/package/2006/relationships"><Relationship Id="rId8" Type="http://schemas.openxmlformats.org/officeDocument/2006/relationships/hyperlink" Target="https://en.wikipedia.org/wiki/Bromine" TargetMode="External"/><Relationship Id="rId13" Type="http://schemas.openxmlformats.org/officeDocument/2006/relationships/hyperlink" Target="https://es.wikipedia.org/wiki/Led#cite_note-7" TargetMode="External"/><Relationship Id="rId18" Type="http://schemas.openxmlformats.org/officeDocument/2006/relationships/hyperlink" Target="https://es.wikipedia.org/wiki/Uni%C3%B3n_PN" TargetMode="External"/><Relationship Id="rId3" Type="http://schemas.openxmlformats.org/officeDocument/2006/relationships/hyperlink" Target="https://en.wikipedia.org/wiki/Incandescent_light_bulb" TargetMode="External"/><Relationship Id="rId21" Type="http://schemas.openxmlformats.org/officeDocument/2006/relationships/hyperlink" Target="https://es.wikipedia.org/wiki/Electr%C3%B3n" TargetMode="External"/><Relationship Id="rId7" Type="http://schemas.openxmlformats.org/officeDocument/2006/relationships/hyperlink" Target="https://en.wikipedia.org/wiki/Iodine" TargetMode="External"/><Relationship Id="rId12" Type="http://schemas.openxmlformats.org/officeDocument/2006/relationships/hyperlink" Target="https://es.wikipedia.org/wiki/Led#cite_note-6" TargetMode="External"/><Relationship Id="rId17" Type="http://schemas.openxmlformats.org/officeDocument/2006/relationships/hyperlink" Target="https://es.wikipedia.org/wiki/Pin_(electr%C3%B3nica)" TargetMode="External"/><Relationship Id="rId25" Type="http://schemas.openxmlformats.org/officeDocument/2006/relationships/hyperlink" Target="https://es.wikipedia.org/wiki/Banda_prohibida" TargetMode="External"/><Relationship Id="rId2" Type="http://schemas.openxmlformats.org/officeDocument/2006/relationships/slide" Target="../slides/slide22.xml"/><Relationship Id="rId16" Type="http://schemas.openxmlformats.org/officeDocument/2006/relationships/hyperlink" Target="https://es.wikipedia.org/wiki/Semiconductor" TargetMode="External"/><Relationship Id="rId20" Type="http://schemas.openxmlformats.org/officeDocument/2006/relationships/hyperlink" Target="https://es.wikipedia.org/wiki/Tensi%C3%B3n_(electricidad)" TargetMode="External"/><Relationship Id="rId1" Type="http://schemas.openxmlformats.org/officeDocument/2006/relationships/notesMaster" Target="../notesMasters/notesMaster1.xml"/><Relationship Id="rId6" Type="http://schemas.openxmlformats.org/officeDocument/2006/relationships/hyperlink" Target="https://en.wikipedia.org/wiki/Halogen" TargetMode="External"/><Relationship Id="rId11" Type="http://schemas.openxmlformats.org/officeDocument/2006/relationships/hyperlink" Target="https://en.wikipedia.org/wiki/Oxidation" TargetMode="External"/><Relationship Id="rId24" Type="http://schemas.openxmlformats.org/officeDocument/2006/relationships/hyperlink" Target="https://es.wikipedia.org/wiki/Electroluminiscencia" TargetMode="External"/><Relationship Id="rId5" Type="http://schemas.openxmlformats.org/officeDocument/2006/relationships/hyperlink" Target="https://en.wikipedia.org/wiki/Inert_gas" TargetMode="External"/><Relationship Id="rId15" Type="http://schemas.openxmlformats.org/officeDocument/2006/relationships/hyperlink" Target="https://es.wikipedia.org/wiki/Luz" TargetMode="External"/><Relationship Id="rId23" Type="http://schemas.openxmlformats.org/officeDocument/2006/relationships/hyperlink" Target="https://es.wikipedia.org/wiki/Fot%C3%B3n" TargetMode="External"/><Relationship Id="rId10" Type="http://schemas.openxmlformats.org/officeDocument/2006/relationships/hyperlink" Target="https://en.wikipedia.org/wiki/Halogen_lamp#Halogen_cycle" TargetMode="External"/><Relationship Id="rId19" Type="http://schemas.openxmlformats.org/officeDocument/2006/relationships/hyperlink" Target="https://es.wikipedia.org/wiki/Led#cite_note-8" TargetMode="External"/><Relationship Id="rId4" Type="http://schemas.openxmlformats.org/officeDocument/2006/relationships/hyperlink" Target="https://en.wikipedia.org/wiki/Tungsten_filament" TargetMode="External"/><Relationship Id="rId9" Type="http://schemas.openxmlformats.org/officeDocument/2006/relationships/hyperlink" Target="https://en.wikipedia.org/wiki/Tungsten" TargetMode="External"/><Relationship Id="rId14" Type="http://schemas.openxmlformats.org/officeDocument/2006/relationships/hyperlink" Target="https://es.wikipedia.org/wiki/Idioma_ingl%C3%A9s" TargetMode="External"/><Relationship Id="rId22" Type="http://schemas.openxmlformats.org/officeDocument/2006/relationships/hyperlink" Target="https://es.wikipedia.org/wiki/Hueco_de_electr%C3%B3n" TargetMode="External"/></Relationships>
</file>

<file path=ppt/notesSlides/_rels/notesSlide16.xml.rels><?xml version="1.0" encoding="UTF-8" standalone="yes"?>
<Relationships xmlns="http://schemas.openxmlformats.org/package/2006/relationships"><Relationship Id="rId8" Type="http://schemas.openxmlformats.org/officeDocument/2006/relationships/hyperlink" Target="https://en.wikipedia.org/wiki/Bromine" TargetMode="External"/><Relationship Id="rId13" Type="http://schemas.openxmlformats.org/officeDocument/2006/relationships/hyperlink" Target="https://es.wikipedia.org/wiki/Led#cite_note-7" TargetMode="External"/><Relationship Id="rId18" Type="http://schemas.openxmlformats.org/officeDocument/2006/relationships/hyperlink" Target="https://es.wikipedia.org/wiki/Uni%C3%B3n_PN" TargetMode="External"/><Relationship Id="rId3" Type="http://schemas.openxmlformats.org/officeDocument/2006/relationships/hyperlink" Target="https://en.wikipedia.org/wiki/Incandescent_light_bulb" TargetMode="External"/><Relationship Id="rId21" Type="http://schemas.openxmlformats.org/officeDocument/2006/relationships/hyperlink" Target="https://es.wikipedia.org/wiki/Electr%C3%B3n" TargetMode="External"/><Relationship Id="rId7" Type="http://schemas.openxmlformats.org/officeDocument/2006/relationships/hyperlink" Target="https://en.wikipedia.org/wiki/Iodine" TargetMode="External"/><Relationship Id="rId12" Type="http://schemas.openxmlformats.org/officeDocument/2006/relationships/hyperlink" Target="https://es.wikipedia.org/wiki/Led#cite_note-6" TargetMode="External"/><Relationship Id="rId17" Type="http://schemas.openxmlformats.org/officeDocument/2006/relationships/hyperlink" Target="https://es.wikipedia.org/wiki/Pin_(electr%C3%B3nica)" TargetMode="External"/><Relationship Id="rId25" Type="http://schemas.openxmlformats.org/officeDocument/2006/relationships/hyperlink" Target="https://es.wikipedia.org/wiki/Banda_prohibida" TargetMode="External"/><Relationship Id="rId2" Type="http://schemas.openxmlformats.org/officeDocument/2006/relationships/slide" Target="../slides/slide23.xml"/><Relationship Id="rId16" Type="http://schemas.openxmlformats.org/officeDocument/2006/relationships/hyperlink" Target="https://es.wikipedia.org/wiki/Semiconductor" TargetMode="External"/><Relationship Id="rId20" Type="http://schemas.openxmlformats.org/officeDocument/2006/relationships/hyperlink" Target="https://es.wikipedia.org/wiki/Tensi%C3%B3n_(electricidad)" TargetMode="External"/><Relationship Id="rId1" Type="http://schemas.openxmlformats.org/officeDocument/2006/relationships/notesMaster" Target="../notesMasters/notesMaster1.xml"/><Relationship Id="rId6" Type="http://schemas.openxmlformats.org/officeDocument/2006/relationships/hyperlink" Target="https://en.wikipedia.org/wiki/Halogen" TargetMode="External"/><Relationship Id="rId11" Type="http://schemas.openxmlformats.org/officeDocument/2006/relationships/hyperlink" Target="https://en.wikipedia.org/wiki/Oxidation" TargetMode="External"/><Relationship Id="rId24" Type="http://schemas.openxmlformats.org/officeDocument/2006/relationships/hyperlink" Target="https://es.wikipedia.org/wiki/Electroluminiscencia" TargetMode="External"/><Relationship Id="rId5" Type="http://schemas.openxmlformats.org/officeDocument/2006/relationships/hyperlink" Target="https://en.wikipedia.org/wiki/Inert_gas" TargetMode="External"/><Relationship Id="rId15" Type="http://schemas.openxmlformats.org/officeDocument/2006/relationships/hyperlink" Target="https://es.wikipedia.org/wiki/Luz" TargetMode="External"/><Relationship Id="rId23" Type="http://schemas.openxmlformats.org/officeDocument/2006/relationships/hyperlink" Target="https://es.wikipedia.org/wiki/Fot%C3%B3n" TargetMode="External"/><Relationship Id="rId10" Type="http://schemas.openxmlformats.org/officeDocument/2006/relationships/hyperlink" Target="https://en.wikipedia.org/wiki/Halogen_lamp#Halogen_cycle" TargetMode="External"/><Relationship Id="rId19" Type="http://schemas.openxmlformats.org/officeDocument/2006/relationships/hyperlink" Target="https://es.wikipedia.org/wiki/Led#cite_note-8" TargetMode="External"/><Relationship Id="rId4" Type="http://schemas.openxmlformats.org/officeDocument/2006/relationships/hyperlink" Target="https://en.wikipedia.org/wiki/Tungsten_filament" TargetMode="External"/><Relationship Id="rId9" Type="http://schemas.openxmlformats.org/officeDocument/2006/relationships/hyperlink" Target="https://en.wikipedia.org/wiki/Tungsten" TargetMode="External"/><Relationship Id="rId14" Type="http://schemas.openxmlformats.org/officeDocument/2006/relationships/hyperlink" Target="https://es.wikipedia.org/wiki/Idioma_ingl%C3%A9s" TargetMode="External"/><Relationship Id="rId22" Type="http://schemas.openxmlformats.org/officeDocument/2006/relationships/hyperlink" Target="https://es.wikipedia.org/wiki/Hueco_de_electr%C3%B3n" TargetMode="External"/></Relationships>
</file>

<file path=ppt/notesSlides/_rels/notesSlide17.xml.rels><?xml version="1.0" encoding="UTF-8" standalone="yes"?>
<Relationships xmlns="http://schemas.openxmlformats.org/package/2006/relationships"><Relationship Id="rId8" Type="http://schemas.openxmlformats.org/officeDocument/2006/relationships/hyperlink" Target="https://en.wikipedia.org/wiki/Bromine" TargetMode="External"/><Relationship Id="rId13" Type="http://schemas.openxmlformats.org/officeDocument/2006/relationships/hyperlink" Target="https://es.wikipedia.org/wiki/Led#cite_note-7" TargetMode="External"/><Relationship Id="rId18" Type="http://schemas.openxmlformats.org/officeDocument/2006/relationships/hyperlink" Target="https://es.wikipedia.org/wiki/Uni%C3%B3n_PN" TargetMode="External"/><Relationship Id="rId3" Type="http://schemas.openxmlformats.org/officeDocument/2006/relationships/hyperlink" Target="https://en.wikipedia.org/wiki/Incandescent_light_bulb" TargetMode="External"/><Relationship Id="rId21" Type="http://schemas.openxmlformats.org/officeDocument/2006/relationships/hyperlink" Target="https://es.wikipedia.org/wiki/Electr%C3%B3n" TargetMode="External"/><Relationship Id="rId7" Type="http://schemas.openxmlformats.org/officeDocument/2006/relationships/hyperlink" Target="https://en.wikipedia.org/wiki/Iodine" TargetMode="External"/><Relationship Id="rId12" Type="http://schemas.openxmlformats.org/officeDocument/2006/relationships/hyperlink" Target="https://es.wikipedia.org/wiki/Led#cite_note-6" TargetMode="External"/><Relationship Id="rId17" Type="http://schemas.openxmlformats.org/officeDocument/2006/relationships/hyperlink" Target="https://es.wikipedia.org/wiki/Pin_(electr%C3%B3nica)" TargetMode="External"/><Relationship Id="rId25" Type="http://schemas.openxmlformats.org/officeDocument/2006/relationships/hyperlink" Target="https://es.wikipedia.org/wiki/Banda_prohibida" TargetMode="External"/><Relationship Id="rId2" Type="http://schemas.openxmlformats.org/officeDocument/2006/relationships/slide" Target="../slides/slide24.xml"/><Relationship Id="rId16" Type="http://schemas.openxmlformats.org/officeDocument/2006/relationships/hyperlink" Target="https://es.wikipedia.org/wiki/Semiconductor" TargetMode="External"/><Relationship Id="rId20" Type="http://schemas.openxmlformats.org/officeDocument/2006/relationships/hyperlink" Target="https://es.wikipedia.org/wiki/Tensi%C3%B3n_(electricidad)" TargetMode="External"/><Relationship Id="rId1" Type="http://schemas.openxmlformats.org/officeDocument/2006/relationships/notesMaster" Target="../notesMasters/notesMaster1.xml"/><Relationship Id="rId6" Type="http://schemas.openxmlformats.org/officeDocument/2006/relationships/hyperlink" Target="https://en.wikipedia.org/wiki/Halogen" TargetMode="External"/><Relationship Id="rId11" Type="http://schemas.openxmlformats.org/officeDocument/2006/relationships/hyperlink" Target="https://en.wikipedia.org/wiki/Oxidation" TargetMode="External"/><Relationship Id="rId24" Type="http://schemas.openxmlformats.org/officeDocument/2006/relationships/hyperlink" Target="https://es.wikipedia.org/wiki/Electroluminiscencia" TargetMode="External"/><Relationship Id="rId5" Type="http://schemas.openxmlformats.org/officeDocument/2006/relationships/hyperlink" Target="https://en.wikipedia.org/wiki/Inert_gas" TargetMode="External"/><Relationship Id="rId15" Type="http://schemas.openxmlformats.org/officeDocument/2006/relationships/hyperlink" Target="https://es.wikipedia.org/wiki/Luz" TargetMode="External"/><Relationship Id="rId23" Type="http://schemas.openxmlformats.org/officeDocument/2006/relationships/hyperlink" Target="https://es.wikipedia.org/wiki/Fot%C3%B3n" TargetMode="External"/><Relationship Id="rId10" Type="http://schemas.openxmlformats.org/officeDocument/2006/relationships/hyperlink" Target="https://en.wikipedia.org/wiki/Halogen_lamp#Halogen_cycle" TargetMode="External"/><Relationship Id="rId19" Type="http://schemas.openxmlformats.org/officeDocument/2006/relationships/hyperlink" Target="https://es.wikipedia.org/wiki/Led#cite_note-8" TargetMode="External"/><Relationship Id="rId4" Type="http://schemas.openxmlformats.org/officeDocument/2006/relationships/hyperlink" Target="https://en.wikipedia.org/wiki/Tungsten_filament" TargetMode="External"/><Relationship Id="rId9" Type="http://schemas.openxmlformats.org/officeDocument/2006/relationships/hyperlink" Target="https://en.wikipedia.org/wiki/Tungsten" TargetMode="External"/><Relationship Id="rId14" Type="http://schemas.openxmlformats.org/officeDocument/2006/relationships/hyperlink" Target="https://es.wikipedia.org/wiki/Idioma_ingl%C3%A9s" TargetMode="External"/><Relationship Id="rId22" Type="http://schemas.openxmlformats.org/officeDocument/2006/relationships/hyperlink" Target="https://es.wikipedia.org/wiki/Hueco_de_electr%C3%B3n" TargetMode="External"/></Relationships>
</file>

<file path=ppt/notesSlides/_rels/notesSlide18.xml.rels><?xml version="1.0" encoding="UTF-8" standalone="yes"?>
<Relationships xmlns="http://schemas.openxmlformats.org/package/2006/relationships"><Relationship Id="rId8" Type="http://schemas.openxmlformats.org/officeDocument/2006/relationships/hyperlink" Target="https://en.wikipedia.org/wiki/Bromine" TargetMode="External"/><Relationship Id="rId13" Type="http://schemas.openxmlformats.org/officeDocument/2006/relationships/hyperlink" Target="https://es.wikipedia.org/wiki/Led#cite_note-7" TargetMode="External"/><Relationship Id="rId18" Type="http://schemas.openxmlformats.org/officeDocument/2006/relationships/hyperlink" Target="https://es.wikipedia.org/wiki/Uni%C3%B3n_PN" TargetMode="External"/><Relationship Id="rId3" Type="http://schemas.openxmlformats.org/officeDocument/2006/relationships/hyperlink" Target="https://en.wikipedia.org/wiki/Incandescent_light_bulb" TargetMode="External"/><Relationship Id="rId21" Type="http://schemas.openxmlformats.org/officeDocument/2006/relationships/hyperlink" Target="https://es.wikipedia.org/wiki/Electr%C3%B3n" TargetMode="External"/><Relationship Id="rId7" Type="http://schemas.openxmlformats.org/officeDocument/2006/relationships/hyperlink" Target="https://en.wikipedia.org/wiki/Iodine" TargetMode="External"/><Relationship Id="rId12" Type="http://schemas.openxmlformats.org/officeDocument/2006/relationships/hyperlink" Target="https://es.wikipedia.org/wiki/Led#cite_note-6" TargetMode="External"/><Relationship Id="rId17" Type="http://schemas.openxmlformats.org/officeDocument/2006/relationships/hyperlink" Target="https://es.wikipedia.org/wiki/Pin_(electr%C3%B3nica)" TargetMode="External"/><Relationship Id="rId25" Type="http://schemas.openxmlformats.org/officeDocument/2006/relationships/hyperlink" Target="https://es.wikipedia.org/wiki/Banda_prohibida" TargetMode="External"/><Relationship Id="rId2" Type="http://schemas.openxmlformats.org/officeDocument/2006/relationships/slide" Target="../slides/slide25.xml"/><Relationship Id="rId16" Type="http://schemas.openxmlformats.org/officeDocument/2006/relationships/hyperlink" Target="https://es.wikipedia.org/wiki/Semiconductor" TargetMode="External"/><Relationship Id="rId20" Type="http://schemas.openxmlformats.org/officeDocument/2006/relationships/hyperlink" Target="https://es.wikipedia.org/wiki/Tensi%C3%B3n_(electricidad)" TargetMode="External"/><Relationship Id="rId1" Type="http://schemas.openxmlformats.org/officeDocument/2006/relationships/notesMaster" Target="../notesMasters/notesMaster1.xml"/><Relationship Id="rId6" Type="http://schemas.openxmlformats.org/officeDocument/2006/relationships/hyperlink" Target="https://en.wikipedia.org/wiki/Halogen" TargetMode="External"/><Relationship Id="rId11" Type="http://schemas.openxmlformats.org/officeDocument/2006/relationships/hyperlink" Target="https://en.wikipedia.org/wiki/Oxidation" TargetMode="External"/><Relationship Id="rId24" Type="http://schemas.openxmlformats.org/officeDocument/2006/relationships/hyperlink" Target="https://es.wikipedia.org/wiki/Electroluminiscencia" TargetMode="External"/><Relationship Id="rId5" Type="http://schemas.openxmlformats.org/officeDocument/2006/relationships/hyperlink" Target="https://en.wikipedia.org/wiki/Inert_gas" TargetMode="External"/><Relationship Id="rId15" Type="http://schemas.openxmlformats.org/officeDocument/2006/relationships/hyperlink" Target="https://es.wikipedia.org/wiki/Luz" TargetMode="External"/><Relationship Id="rId23" Type="http://schemas.openxmlformats.org/officeDocument/2006/relationships/hyperlink" Target="https://es.wikipedia.org/wiki/Fot%C3%B3n" TargetMode="External"/><Relationship Id="rId10" Type="http://schemas.openxmlformats.org/officeDocument/2006/relationships/hyperlink" Target="https://en.wikipedia.org/wiki/Halogen_lamp#Halogen_cycle" TargetMode="External"/><Relationship Id="rId19" Type="http://schemas.openxmlformats.org/officeDocument/2006/relationships/hyperlink" Target="https://es.wikipedia.org/wiki/Led#cite_note-8" TargetMode="External"/><Relationship Id="rId4" Type="http://schemas.openxmlformats.org/officeDocument/2006/relationships/hyperlink" Target="https://en.wikipedia.org/wiki/Tungsten_filament" TargetMode="External"/><Relationship Id="rId9" Type="http://schemas.openxmlformats.org/officeDocument/2006/relationships/hyperlink" Target="https://en.wikipedia.org/wiki/Tungsten" TargetMode="External"/><Relationship Id="rId14" Type="http://schemas.openxmlformats.org/officeDocument/2006/relationships/hyperlink" Target="https://es.wikipedia.org/wiki/Idioma_ingl%C3%A9s" TargetMode="External"/><Relationship Id="rId22" Type="http://schemas.openxmlformats.org/officeDocument/2006/relationships/hyperlink" Target="https://es.wikipedia.org/wiki/Hueco_de_electr%C3%B3n" TargetMode="External"/></Relationships>
</file>

<file path=ppt/notesSlides/_rels/notesSlide19.xml.rels><?xml version="1.0" encoding="UTF-8" standalone="yes"?>
<Relationships xmlns="http://schemas.openxmlformats.org/package/2006/relationships"><Relationship Id="rId8" Type="http://schemas.openxmlformats.org/officeDocument/2006/relationships/hyperlink" Target="https://en.wikipedia.org/wiki/Bromine" TargetMode="External"/><Relationship Id="rId13" Type="http://schemas.openxmlformats.org/officeDocument/2006/relationships/hyperlink" Target="https://es.wikipedia.org/wiki/Led#cite_note-7" TargetMode="External"/><Relationship Id="rId18" Type="http://schemas.openxmlformats.org/officeDocument/2006/relationships/hyperlink" Target="https://es.wikipedia.org/wiki/Uni%C3%B3n_PN" TargetMode="External"/><Relationship Id="rId3" Type="http://schemas.openxmlformats.org/officeDocument/2006/relationships/hyperlink" Target="https://en.wikipedia.org/wiki/Incandescent_light_bulb" TargetMode="External"/><Relationship Id="rId21" Type="http://schemas.openxmlformats.org/officeDocument/2006/relationships/hyperlink" Target="https://es.wikipedia.org/wiki/Electr%C3%B3n" TargetMode="External"/><Relationship Id="rId7" Type="http://schemas.openxmlformats.org/officeDocument/2006/relationships/hyperlink" Target="https://en.wikipedia.org/wiki/Iodine" TargetMode="External"/><Relationship Id="rId12" Type="http://schemas.openxmlformats.org/officeDocument/2006/relationships/hyperlink" Target="https://es.wikipedia.org/wiki/Led#cite_note-6" TargetMode="External"/><Relationship Id="rId17" Type="http://schemas.openxmlformats.org/officeDocument/2006/relationships/hyperlink" Target="https://es.wikipedia.org/wiki/Pin_(electr%C3%B3nica)" TargetMode="External"/><Relationship Id="rId25" Type="http://schemas.openxmlformats.org/officeDocument/2006/relationships/hyperlink" Target="https://es.wikipedia.org/wiki/Banda_prohibida" TargetMode="External"/><Relationship Id="rId2" Type="http://schemas.openxmlformats.org/officeDocument/2006/relationships/slide" Target="../slides/slide26.xml"/><Relationship Id="rId16" Type="http://schemas.openxmlformats.org/officeDocument/2006/relationships/hyperlink" Target="https://es.wikipedia.org/wiki/Semiconductor" TargetMode="External"/><Relationship Id="rId20" Type="http://schemas.openxmlformats.org/officeDocument/2006/relationships/hyperlink" Target="https://es.wikipedia.org/wiki/Tensi%C3%B3n_(electricidad)" TargetMode="External"/><Relationship Id="rId1" Type="http://schemas.openxmlformats.org/officeDocument/2006/relationships/notesMaster" Target="../notesMasters/notesMaster1.xml"/><Relationship Id="rId6" Type="http://schemas.openxmlformats.org/officeDocument/2006/relationships/hyperlink" Target="https://en.wikipedia.org/wiki/Halogen" TargetMode="External"/><Relationship Id="rId11" Type="http://schemas.openxmlformats.org/officeDocument/2006/relationships/hyperlink" Target="https://en.wikipedia.org/wiki/Oxidation" TargetMode="External"/><Relationship Id="rId24" Type="http://schemas.openxmlformats.org/officeDocument/2006/relationships/hyperlink" Target="https://es.wikipedia.org/wiki/Electroluminiscencia" TargetMode="External"/><Relationship Id="rId5" Type="http://schemas.openxmlformats.org/officeDocument/2006/relationships/hyperlink" Target="https://en.wikipedia.org/wiki/Inert_gas" TargetMode="External"/><Relationship Id="rId15" Type="http://schemas.openxmlformats.org/officeDocument/2006/relationships/hyperlink" Target="https://es.wikipedia.org/wiki/Luz" TargetMode="External"/><Relationship Id="rId23" Type="http://schemas.openxmlformats.org/officeDocument/2006/relationships/hyperlink" Target="https://es.wikipedia.org/wiki/Fot%C3%B3n" TargetMode="External"/><Relationship Id="rId10" Type="http://schemas.openxmlformats.org/officeDocument/2006/relationships/hyperlink" Target="https://en.wikipedia.org/wiki/Halogen_lamp#Halogen_cycle" TargetMode="External"/><Relationship Id="rId19" Type="http://schemas.openxmlformats.org/officeDocument/2006/relationships/hyperlink" Target="https://es.wikipedia.org/wiki/Led#cite_note-8" TargetMode="External"/><Relationship Id="rId4" Type="http://schemas.openxmlformats.org/officeDocument/2006/relationships/hyperlink" Target="https://en.wikipedia.org/wiki/Tungsten_filament" TargetMode="External"/><Relationship Id="rId9" Type="http://schemas.openxmlformats.org/officeDocument/2006/relationships/hyperlink" Target="https://en.wikipedia.org/wiki/Tungsten" TargetMode="External"/><Relationship Id="rId14" Type="http://schemas.openxmlformats.org/officeDocument/2006/relationships/hyperlink" Target="https://es.wikipedia.org/wiki/Idioma_ingl%C3%A9s" TargetMode="External"/><Relationship Id="rId22" Type="http://schemas.openxmlformats.org/officeDocument/2006/relationships/hyperlink" Target="https://es.wikipedia.org/wiki/Hueco_de_electr%C3%B3n" TargetMode="External"/></Relationships>
</file>

<file path=ppt/notesSlides/_rels/notesSlide2.xml.rels><?xml version="1.0" encoding="UTF-8" standalone="yes"?>
<Relationships xmlns="http://schemas.openxmlformats.org/package/2006/relationships"><Relationship Id="rId8" Type="http://schemas.openxmlformats.org/officeDocument/2006/relationships/hyperlink" Target="https://en.wikipedia.org/wiki/Bromine" TargetMode="External"/><Relationship Id="rId13" Type="http://schemas.openxmlformats.org/officeDocument/2006/relationships/hyperlink" Target="https://es.wikipedia.org/wiki/Led#cite_note-7" TargetMode="External"/><Relationship Id="rId18" Type="http://schemas.openxmlformats.org/officeDocument/2006/relationships/hyperlink" Target="https://es.wikipedia.org/wiki/Uni%C3%B3n_PN" TargetMode="External"/><Relationship Id="rId3" Type="http://schemas.openxmlformats.org/officeDocument/2006/relationships/hyperlink" Target="https://en.wikipedia.org/wiki/Incandescent_light_bulb" TargetMode="External"/><Relationship Id="rId21" Type="http://schemas.openxmlformats.org/officeDocument/2006/relationships/hyperlink" Target="https://es.wikipedia.org/wiki/Electr%C3%B3n" TargetMode="External"/><Relationship Id="rId7" Type="http://schemas.openxmlformats.org/officeDocument/2006/relationships/hyperlink" Target="https://en.wikipedia.org/wiki/Iodine" TargetMode="External"/><Relationship Id="rId12" Type="http://schemas.openxmlformats.org/officeDocument/2006/relationships/hyperlink" Target="https://es.wikipedia.org/wiki/Led#cite_note-6" TargetMode="External"/><Relationship Id="rId17" Type="http://schemas.openxmlformats.org/officeDocument/2006/relationships/hyperlink" Target="https://es.wikipedia.org/wiki/Pin_(electr%C3%B3nica)" TargetMode="External"/><Relationship Id="rId25" Type="http://schemas.openxmlformats.org/officeDocument/2006/relationships/hyperlink" Target="https://es.wikipedia.org/wiki/Banda_prohibida" TargetMode="External"/><Relationship Id="rId2" Type="http://schemas.openxmlformats.org/officeDocument/2006/relationships/slide" Target="../slides/slide9.xml"/><Relationship Id="rId16" Type="http://schemas.openxmlformats.org/officeDocument/2006/relationships/hyperlink" Target="https://es.wikipedia.org/wiki/Semiconductor" TargetMode="External"/><Relationship Id="rId20" Type="http://schemas.openxmlformats.org/officeDocument/2006/relationships/hyperlink" Target="https://es.wikipedia.org/wiki/Tensi%C3%B3n_(electricidad)" TargetMode="External"/><Relationship Id="rId1" Type="http://schemas.openxmlformats.org/officeDocument/2006/relationships/notesMaster" Target="../notesMasters/notesMaster1.xml"/><Relationship Id="rId6" Type="http://schemas.openxmlformats.org/officeDocument/2006/relationships/hyperlink" Target="https://en.wikipedia.org/wiki/Halogen" TargetMode="External"/><Relationship Id="rId11" Type="http://schemas.openxmlformats.org/officeDocument/2006/relationships/hyperlink" Target="https://en.wikipedia.org/wiki/Oxidation" TargetMode="External"/><Relationship Id="rId24" Type="http://schemas.openxmlformats.org/officeDocument/2006/relationships/hyperlink" Target="https://es.wikipedia.org/wiki/Electroluminiscencia" TargetMode="External"/><Relationship Id="rId5" Type="http://schemas.openxmlformats.org/officeDocument/2006/relationships/hyperlink" Target="https://en.wikipedia.org/wiki/Inert_gas" TargetMode="External"/><Relationship Id="rId15" Type="http://schemas.openxmlformats.org/officeDocument/2006/relationships/hyperlink" Target="https://es.wikipedia.org/wiki/Luz" TargetMode="External"/><Relationship Id="rId23" Type="http://schemas.openxmlformats.org/officeDocument/2006/relationships/hyperlink" Target="https://es.wikipedia.org/wiki/Fot%C3%B3n" TargetMode="External"/><Relationship Id="rId10" Type="http://schemas.openxmlformats.org/officeDocument/2006/relationships/hyperlink" Target="https://en.wikipedia.org/wiki/Halogen_lamp#Halogen_cycle" TargetMode="External"/><Relationship Id="rId19" Type="http://schemas.openxmlformats.org/officeDocument/2006/relationships/hyperlink" Target="https://es.wikipedia.org/wiki/Led#cite_note-8" TargetMode="External"/><Relationship Id="rId4" Type="http://schemas.openxmlformats.org/officeDocument/2006/relationships/hyperlink" Target="https://en.wikipedia.org/wiki/Tungsten_filament" TargetMode="External"/><Relationship Id="rId9" Type="http://schemas.openxmlformats.org/officeDocument/2006/relationships/hyperlink" Target="https://en.wikipedia.org/wiki/Tungsten" TargetMode="External"/><Relationship Id="rId14" Type="http://schemas.openxmlformats.org/officeDocument/2006/relationships/hyperlink" Target="https://es.wikipedia.org/wiki/Idioma_ingl%C3%A9s" TargetMode="External"/><Relationship Id="rId22" Type="http://schemas.openxmlformats.org/officeDocument/2006/relationships/hyperlink" Target="https://es.wikipedia.org/wiki/Hueco_de_electr%C3%B3n" TargetMode="External"/></Relationships>
</file>

<file path=ppt/notesSlides/_rels/notesSlide20.xml.rels><?xml version="1.0" encoding="UTF-8" standalone="yes"?>
<Relationships xmlns="http://schemas.openxmlformats.org/package/2006/relationships"><Relationship Id="rId8" Type="http://schemas.openxmlformats.org/officeDocument/2006/relationships/hyperlink" Target="https://en.wikipedia.org/wiki/Bromine" TargetMode="External"/><Relationship Id="rId13" Type="http://schemas.openxmlformats.org/officeDocument/2006/relationships/hyperlink" Target="https://es.wikipedia.org/wiki/Led#cite_note-7" TargetMode="External"/><Relationship Id="rId18" Type="http://schemas.openxmlformats.org/officeDocument/2006/relationships/hyperlink" Target="https://es.wikipedia.org/wiki/Uni%C3%B3n_PN" TargetMode="External"/><Relationship Id="rId3" Type="http://schemas.openxmlformats.org/officeDocument/2006/relationships/hyperlink" Target="https://en.wikipedia.org/wiki/Incandescent_light_bulb" TargetMode="External"/><Relationship Id="rId21" Type="http://schemas.openxmlformats.org/officeDocument/2006/relationships/hyperlink" Target="https://es.wikipedia.org/wiki/Electr%C3%B3n" TargetMode="External"/><Relationship Id="rId7" Type="http://schemas.openxmlformats.org/officeDocument/2006/relationships/hyperlink" Target="https://en.wikipedia.org/wiki/Iodine" TargetMode="External"/><Relationship Id="rId12" Type="http://schemas.openxmlformats.org/officeDocument/2006/relationships/hyperlink" Target="https://es.wikipedia.org/wiki/Led#cite_note-6" TargetMode="External"/><Relationship Id="rId17" Type="http://schemas.openxmlformats.org/officeDocument/2006/relationships/hyperlink" Target="https://es.wikipedia.org/wiki/Pin_(electr%C3%B3nica)" TargetMode="External"/><Relationship Id="rId25" Type="http://schemas.openxmlformats.org/officeDocument/2006/relationships/hyperlink" Target="https://es.wikipedia.org/wiki/Banda_prohibida" TargetMode="External"/><Relationship Id="rId2" Type="http://schemas.openxmlformats.org/officeDocument/2006/relationships/slide" Target="../slides/slide27.xml"/><Relationship Id="rId16" Type="http://schemas.openxmlformats.org/officeDocument/2006/relationships/hyperlink" Target="https://es.wikipedia.org/wiki/Semiconductor" TargetMode="External"/><Relationship Id="rId20" Type="http://schemas.openxmlformats.org/officeDocument/2006/relationships/hyperlink" Target="https://es.wikipedia.org/wiki/Tensi%C3%B3n_(electricidad)" TargetMode="External"/><Relationship Id="rId1" Type="http://schemas.openxmlformats.org/officeDocument/2006/relationships/notesMaster" Target="../notesMasters/notesMaster1.xml"/><Relationship Id="rId6" Type="http://schemas.openxmlformats.org/officeDocument/2006/relationships/hyperlink" Target="https://en.wikipedia.org/wiki/Halogen" TargetMode="External"/><Relationship Id="rId11" Type="http://schemas.openxmlformats.org/officeDocument/2006/relationships/hyperlink" Target="https://en.wikipedia.org/wiki/Oxidation" TargetMode="External"/><Relationship Id="rId24" Type="http://schemas.openxmlformats.org/officeDocument/2006/relationships/hyperlink" Target="https://es.wikipedia.org/wiki/Electroluminiscencia" TargetMode="External"/><Relationship Id="rId5" Type="http://schemas.openxmlformats.org/officeDocument/2006/relationships/hyperlink" Target="https://en.wikipedia.org/wiki/Inert_gas" TargetMode="External"/><Relationship Id="rId15" Type="http://schemas.openxmlformats.org/officeDocument/2006/relationships/hyperlink" Target="https://es.wikipedia.org/wiki/Luz" TargetMode="External"/><Relationship Id="rId23" Type="http://schemas.openxmlformats.org/officeDocument/2006/relationships/hyperlink" Target="https://es.wikipedia.org/wiki/Fot%C3%B3n" TargetMode="External"/><Relationship Id="rId10" Type="http://schemas.openxmlformats.org/officeDocument/2006/relationships/hyperlink" Target="https://en.wikipedia.org/wiki/Halogen_lamp#Halogen_cycle" TargetMode="External"/><Relationship Id="rId19" Type="http://schemas.openxmlformats.org/officeDocument/2006/relationships/hyperlink" Target="https://es.wikipedia.org/wiki/Led#cite_note-8" TargetMode="External"/><Relationship Id="rId4" Type="http://schemas.openxmlformats.org/officeDocument/2006/relationships/hyperlink" Target="https://en.wikipedia.org/wiki/Tungsten_filament" TargetMode="External"/><Relationship Id="rId9" Type="http://schemas.openxmlformats.org/officeDocument/2006/relationships/hyperlink" Target="https://en.wikipedia.org/wiki/Tungsten" TargetMode="External"/><Relationship Id="rId14" Type="http://schemas.openxmlformats.org/officeDocument/2006/relationships/hyperlink" Target="https://es.wikipedia.org/wiki/Idioma_ingl%C3%A9s" TargetMode="External"/><Relationship Id="rId22" Type="http://schemas.openxmlformats.org/officeDocument/2006/relationships/hyperlink" Target="https://es.wikipedia.org/wiki/Hueco_de_electr%C3%B3n" TargetMode="External"/></Relationships>
</file>

<file path=ppt/notesSlides/_rels/notesSlide3.xml.rels><?xml version="1.0" encoding="UTF-8" standalone="yes"?>
<Relationships xmlns="http://schemas.openxmlformats.org/package/2006/relationships"><Relationship Id="rId8" Type="http://schemas.openxmlformats.org/officeDocument/2006/relationships/hyperlink" Target="https://en.wikipedia.org/wiki/Bromine" TargetMode="External"/><Relationship Id="rId13" Type="http://schemas.openxmlformats.org/officeDocument/2006/relationships/hyperlink" Target="https://es.wikipedia.org/wiki/Led#cite_note-7" TargetMode="External"/><Relationship Id="rId18" Type="http://schemas.openxmlformats.org/officeDocument/2006/relationships/hyperlink" Target="https://es.wikipedia.org/wiki/Uni%C3%B3n_PN" TargetMode="External"/><Relationship Id="rId3" Type="http://schemas.openxmlformats.org/officeDocument/2006/relationships/hyperlink" Target="https://en.wikipedia.org/wiki/Incandescent_light_bulb" TargetMode="External"/><Relationship Id="rId21" Type="http://schemas.openxmlformats.org/officeDocument/2006/relationships/hyperlink" Target="https://es.wikipedia.org/wiki/Electr%C3%B3n" TargetMode="External"/><Relationship Id="rId7" Type="http://schemas.openxmlformats.org/officeDocument/2006/relationships/hyperlink" Target="https://en.wikipedia.org/wiki/Iodine" TargetMode="External"/><Relationship Id="rId12" Type="http://schemas.openxmlformats.org/officeDocument/2006/relationships/hyperlink" Target="https://es.wikipedia.org/wiki/Led#cite_note-6" TargetMode="External"/><Relationship Id="rId17" Type="http://schemas.openxmlformats.org/officeDocument/2006/relationships/hyperlink" Target="https://es.wikipedia.org/wiki/Pin_(electr%C3%B3nica)" TargetMode="External"/><Relationship Id="rId25" Type="http://schemas.openxmlformats.org/officeDocument/2006/relationships/hyperlink" Target="https://es.wikipedia.org/wiki/Banda_prohibida" TargetMode="External"/><Relationship Id="rId2" Type="http://schemas.openxmlformats.org/officeDocument/2006/relationships/slide" Target="../slides/slide10.xml"/><Relationship Id="rId16" Type="http://schemas.openxmlformats.org/officeDocument/2006/relationships/hyperlink" Target="https://es.wikipedia.org/wiki/Semiconductor" TargetMode="External"/><Relationship Id="rId20" Type="http://schemas.openxmlformats.org/officeDocument/2006/relationships/hyperlink" Target="https://es.wikipedia.org/wiki/Tensi%C3%B3n_(electricidad)" TargetMode="External"/><Relationship Id="rId1" Type="http://schemas.openxmlformats.org/officeDocument/2006/relationships/notesMaster" Target="../notesMasters/notesMaster1.xml"/><Relationship Id="rId6" Type="http://schemas.openxmlformats.org/officeDocument/2006/relationships/hyperlink" Target="https://en.wikipedia.org/wiki/Halogen" TargetMode="External"/><Relationship Id="rId11" Type="http://schemas.openxmlformats.org/officeDocument/2006/relationships/hyperlink" Target="https://en.wikipedia.org/wiki/Oxidation" TargetMode="External"/><Relationship Id="rId24" Type="http://schemas.openxmlformats.org/officeDocument/2006/relationships/hyperlink" Target="https://es.wikipedia.org/wiki/Electroluminiscencia" TargetMode="External"/><Relationship Id="rId5" Type="http://schemas.openxmlformats.org/officeDocument/2006/relationships/hyperlink" Target="https://en.wikipedia.org/wiki/Inert_gas" TargetMode="External"/><Relationship Id="rId15" Type="http://schemas.openxmlformats.org/officeDocument/2006/relationships/hyperlink" Target="https://es.wikipedia.org/wiki/Luz" TargetMode="External"/><Relationship Id="rId23" Type="http://schemas.openxmlformats.org/officeDocument/2006/relationships/hyperlink" Target="https://es.wikipedia.org/wiki/Fot%C3%B3n" TargetMode="External"/><Relationship Id="rId10" Type="http://schemas.openxmlformats.org/officeDocument/2006/relationships/hyperlink" Target="https://en.wikipedia.org/wiki/Halogen_lamp#Halogen_cycle" TargetMode="External"/><Relationship Id="rId19" Type="http://schemas.openxmlformats.org/officeDocument/2006/relationships/hyperlink" Target="https://es.wikipedia.org/wiki/Led#cite_note-8" TargetMode="External"/><Relationship Id="rId4" Type="http://schemas.openxmlformats.org/officeDocument/2006/relationships/hyperlink" Target="https://en.wikipedia.org/wiki/Tungsten_filament" TargetMode="External"/><Relationship Id="rId9" Type="http://schemas.openxmlformats.org/officeDocument/2006/relationships/hyperlink" Target="https://en.wikipedia.org/wiki/Tungsten" TargetMode="External"/><Relationship Id="rId14" Type="http://schemas.openxmlformats.org/officeDocument/2006/relationships/hyperlink" Target="https://es.wikipedia.org/wiki/Idioma_ingl%C3%A9s" TargetMode="External"/><Relationship Id="rId22" Type="http://schemas.openxmlformats.org/officeDocument/2006/relationships/hyperlink" Target="https://es.wikipedia.org/wiki/Hueco_de_electr%C3%B3n" TargetMode="External"/></Relationships>
</file>

<file path=ppt/notesSlides/_rels/notesSlide4.xml.rels><?xml version="1.0" encoding="UTF-8" standalone="yes"?>
<Relationships xmlns="http://schemas.openxmlformats.org/package/2006/relationships"><Relationship Id="rId8" Type="http://schemas.openxmlformats.org/officeDocument/2006/relationships/hyperlink" Target="https://en.wikipedia.org/wiki/Bromine" TargetMode="External"/><Relationship Id="rId13" Type="http://schemas.openxmlformats.org/officeDocument/2006/relationships/hyperlink" Target="https://es.wikipedia.org/wiki/Led#cite_note-7" TargetMode="External"/><Relationship Id="rId18" Type="http://schemas.openxmlformats.org/officeDocument/2006/relationships/hyperlink" Target="https://es.wikipedia.org/wiki/Uni%C3%B3n_PN" TargetMode="External"/><Relationship Id="rId3" Type="http://schemas.openxmlformats.org/officeDocument/2006/relationships/hyperlink" Target="https://en.wikipedia.org/wiki/Incandescent_light_bulb" TargetMode="External"/><Relationship Id="rId21" Type="http://schemas.openxmlformats.org/officeDocument/2006/relationships/hyperlink" Target="https://es.wikipedia.org/wiki/Electr%C3%B3n" TargetMode="External"/><Relationship Id="rId7" Type="http://schemas.openxmlformats.org/officeDocument/2006/relationships/hyperlink" Target="https://en.wikipedia.org/wiki/Iodine" TargetMode="External"/><Relationship Id="rId12" Type="http://schemas.openxmlformats.org/officeDocument/2006/relationships/hyperlink" Target="https://es.wikipedia.org/wiki/Led#cite_note-6" TargetMode="External"/><Relationship Id="rId17" Type="http://schemas.openxmlformats.org/officeDocument/2006/relationships/hyperlink" Target="https://es.wikipedia.org/wiki/Pin_(electr%C3%B3nica)" TargetMode="External"/><Relationship Id="rId25" Type="http://schemas.openxmlformats.org/officeDocument/2006/relationships/hyperlink" Target="https://es.wikipedia.org/wiki/Banda_prohibida" TargetMode="External"/><Relationship Id="rId2" Type="http://schemas.openxmlformats.org/officeDocument/2006/relationships/slide" Target="../slides/slide11.xml"/><Relationship Id="rId16" Type="http://schemas.openxmlformats.org/officeDocument/2006/relationships/hyperlink" Target="https://es.wikipedia.org/wiki/Semiconductor" TargetMode="External"/><Relationship Id="rId20" Type="http://schemas.openxmlformats.org/officeDocument/2006/relationships/hyperlink" Target="https://es.wikipedia.org/wiki/Tensi%C3%B3n_(electricidad)" TargetMode="External"/><Relationship Id="rId1" Type="http://schemas.openxmlformats.org/officeDocument/2006/relationships/notesMaster" Target="../notesMasters/notesMaster1.xml"/><Relationship Id="rId6" Type="http://schemas.openxmlformats.org/officeDocument/2006/relationships/hyperlink" Target="https://en.wikipedia.org/wiki/Halogen" TargetMode="External"/><Relationship Id="rId11" Type="http://schemas.openxmlformats.org/officeDocument/2006/relationships/hyperlink" Target="https://en.wikipedia.org/wiki/Oxidation" TargetMode="External"/><Relationship Id="rId24" Type="http://schemas.openxmlformats.org/officeDocument/2006/relationships/hyperlink" Target="https://es.wikipedia.org/wiki/Electroluminiscencia" TargetMode="External"/><Relationship Id="rId5" Type="http://schemas.openxmlformats.org/officeDocument/2006/relationships/hyperlink" Target="https://en.wikipedia.org/wiki/Inert_gas" TargetMode="External"/><Relationship Id="rId15" Type="http://schemas.openxmlformats.org/officeDocument/2006/relationships/hyperlink" Target="https://es.wikipedia.org/wiki/Luz" TargetMode="External"/><Relationship Id="rId23" Type="http://schemas.openxmlformats.org/officeDocument/2006/relationships/hyperlink" Target="https://es.wikipedia.org/wiki/Fot%C3%B3n" TargetMode="External"/><Relationship Id="rId10" Type="http://schemas.openxmlformats.org/officeDocument/2006/relationships/hyperlink" Target="https://en.wikipedia.org/wiki/Halogen_lamp#Halogen_cycle" TargetMode="External"/><Relationship Id="rId19" Type="http://schemas.openxmlformats.org/officeDocument/2006/relationships/hyperlink" Target="https://es.wikipedia.org/wiki/Led#cite_note-8" TargetMode="External"/><Relationship Id="rId4" Type="http://schemas.openxmlformats.org/officeDocument/2006/relationships/hyperlink" Target="https://en.wikipedia.org/wiki/Tungsten_filament" TargetMode="External"/><Relationship Id="rId9" Type="http://schemas.openxmlformats.org/officeDocument/2006/relationships/hyperlink" Target="https://en.wikipedia.org/wiki/Tungsten" TargetMode="External"/><Relationship Id="rId14" Type="http://schemas.openxmlformats.org/officeDocument/2006/relationships/hyperlink" Target="https://es.wikipedia.org/wiki/Idioma_ingl%C3%A9s" TargetMode="External"/><Relationship Id="rId22" Type="http://schemas.openxmlformats.org/officeDocument/2006/relationships/hyperlink" Target="https://es.wikipedia.org/wiki/Hueco_de_electr%C3%B3n" TargetMode="External"/></Relationships>
</file>

<file path=ppt/notesSlides/_rels/notesSlide5.xml.rels><?xml version="1.0" encoding="UTF-8" standalone="yes"?>
<Relationships xmlns="http://schemas.openxmlformats.org/package/2006/relationships"><Relationship Id="rId8" Type="http://schemas.openxmlformats.org/officeDocument/2006/relationships/hyperlink" Target="https://en.wikipedia.org/wiki/Bromine" TargetMode="External"/><Relationship Id="rId13" Type="http://schemas.openxmlformats.org/officeDocument/2006/relationships/hyperlink" Target="https://es.wikipedia.org/wiki/Led#cite_note-7" TargetMode="External"/><Relationship Id="rId18" Type="http://schemas.openxmlformats.org/officeDocument/2006/relationships/hyperlink" Target="https://es.wikipedia.org/wiki/Uni%C3%B3n_PN" TargetMode="External"/><Relationship Id="rId3" Type="http://schemas.openxmlformats.org/officeDocument/2006/relationships/hyperlink" Target="https://en.wikipedia.org/wiki/Incandescent_light_bulb" TargetMode="External"/><Relationship Id="rId21" Type="http://schemas.openxmlformats.org/officeDocument/2006/relationships/hyperlink" Target="https://es.wikipedia.org/wiki/Electr%C3%B3n" TargetMode="External"/><Relationship Id="rId7" Type="http://schemas.openxmlformats.org/officeDocument/2006/relationships/hyperlink" Target="https://en.wikipedia.org/wiki/Iodine" TargetMode="External"/><Relationship Id="rId12" Type="http://schemas.openxmlformats.org/officeDocument/2006/relationships/hyperlink" Target="https://es.wikipedia.org/wiki/Led#cite_note-6" TargetMode="External"/><Relationship Id="rId17" Type="http://schemas.openxmlformats.org/officeDocument/2006/relationships/hyperlink" Target="https://es.wikipedia.org/wiki/Pin_(electr%C3%B3nica)" TargetMode="External"/><Relationship Id="rId25" Type="http://schemas.openxmlformats.org/officeDocument/2006/relationships/hyperlink" Target="https://es.wikipedia.org/wiki/Banda_prohibida" TargetMode="External"/><Relationship Id="rId2" Type="http://schemas.openxmlformats.org/officeDocument/2006/relationships/slide" Target="../slides/slide12.xml"/><Relationship Id="rId16" Type="http://schemas.openxmlformats.org/officeDocument/2006/relationships/hyperlink" Target="https://es.wikipedia.org/wiki/Semiconductor" TargetMode="External"/><Relationship Id="rId20" Type="http://schemas.openxmlformats.org/officeDocument/2006/relationships/hyperlink" Target="https://es.wikipedia.org/wiki/Tensi%C3%B3n_(electricidad)" TargetMode="External"/><Relationship Id="rId1" Type="http://schemas.openxmlformats.org/officeDocument/2006/relationships/notesMaster" Target="../notesMasters/notesMaster1.xml"/><Relationship Id="rId6" Type="http://schemas.openxmlformats.org/officeDocument/2006/relationships/hyperlink" Target="https://en.wikipedia.org/wiki/Halogen" TargetMode="External"/><Relationship Id="rId11" Type="http://schemas.openxmlformats.org/officeDocument/2006/relationships/hyperlink" Target="https://en.wikipedia.org/wiki/Oxidation" TargetMode="External"/><Relationship Id="rId24" Type="http://schemas.openxmlformats.org/officeDocument/2006/relationships/hyperlink" Target="https://es.wikipedia.org/wiki/Electroluminiscencia" TargetMode="External"/><Relationship Id="rId5" Type="http://schemas.openxmlformats.org/officeDocument/2006/relationships/hyperlink" Target="https://en.wikipedia.org/wiki/Inert_gas" TargetMode="External"/><Relationship Id="rId15" Type="http://schemas.openxmlformats.org/officeDocument/2006/relationships/hyperlink" Target="https://es.wikipedia.org/wiki/Luz" TargetMode="External"/><Relationship Id="rId23" Type="http://schemas.openxmlformats.org/officeDocument/2006/relationships/hyperlink" Target="https://es.wikipedia.org/wiki/Fot%C3%B3n" TargetMode="External"/><Relationship Id="rId10" Type="http://schemas.openxmlformats.org/officeDocument/2006/relationships/hyperlink" Target="https://en.wikipedia.org/wiki/Halogen_lamp#Halogen_cycle" TargetMode="External"/><Relationship Id="rId19" Type="http://schemas.openxmlformats.org/officeDocument/2006/relationships/hyperlink" Target="https://es.wikipedia.org/wiki/Led#cite_note-8" TargetMode="External"/><Relationship Id="rId4" Type="http://schemas.openxmlformats.org/officeDocument/2006/relationships/hyperlink" Target="https://en.wikipedia.org/wiki/Tungsten_filament" TargetMode="External"/><Relationship Id="rId9" Type="http://schemas.openxmlformats.org/officeDocument/2006/relationships/hyperlink" Target="https://en.wikipedia.org/wiki/Tungsten" TargetMode="External"/><Relationship Id="rId14" Type="http://schemas.openxmlformats.org/officeDocument/2006/relationships/hyperlink" Target="https://es.wikipedia.org/wiki/Idioma_ingl%C3%A9s" TargetMode="External"/><Relationship Id="rId22" Type="http://schemas.openxmlformats.org/officeDocument/2006/relationships/hyperlink" Target="https://es.wikipedia.org/wiki/Hueco_de_electr%C3%B3n" TargetMode="External"/></Relationships>
</file>

<file path=ppt/notesSlides/_rels/notesSlide6.xml.rels><?xml version="1.0" encoding="UTF-8" standalone="yes"?>
<Relationships xmlns="http://schemas.openxmlformats.org/package/2006/relationships"><Relationship Id="rId8" Type="http://schemas.openxmlformats.org/officeDocument/2006/relationships/hyperlink" Target="https://en.wikipedia.org/wiki/Bromine" TargetMode="External"/><Relationship Id="rId13" Type="http://schemas.openxmlformats.org/officeDocument/2006/relationships/hyperlink" Target="https://es.wikipedia.org/wiki/Led#cite_note-7" TargetMode="External"/><Relationship Id="rId18" Type="http://schemas.openxmlformats.org/officeDocument/2006/relationships/hyperlink" Target="https://es.wikipedia.org/wiki/Uni%C3%B3n_PN" TargetMode="External"/><Relationship Id="rId3" Type="http://schemas.openxmlformats.org/officeDocument/2006/relationships/hyperlink" Target="https://en.wikipedia.org/wiki/Incandescent_light_bulb" TargetMode="External"/><Relationship Id="rId21" Type="http://schemas.openxmlformats.org/officeDocument/2006/relationships/hyperlink" Target="https://es.wikipedia.org/wiki/Electr%C3%B3n" TargetMode="External"/><Relationship Id="rId7" Type="http://schemas.openxmlformats.org/officeDocument/2006/relationships/hyperlink" Target="https://en.wikipedia.org/wiki/Iodine" TargetMode="External"/><Relationship Id="rId12" Type="http://schemas.openxmlformats.org/officeDocument/2006/relationships/hyperlink" Target="https://es.wikipedia.org/wiki/Led#cite_note-6" TargetMode="External"/><Relationship Id="rId17" Type="http://schemas.openxmlformats.org/officeDocument/2006/relationships/hyperlink" Target="https://es.wikipedia.org/wiki/Pin_(electr%C3%B3nica)" TargetMode="External"/><Relationship Id="rId25" Type="http://schemas.openxmlformats.org/officeDocument/2006/relationships/hyperlink" Target="https://es.wikipedia.org/wiki/Banda_prohibida" TargetMode="External"/><Relationship Id="rId2" Type="http://schemas.openxmlformats.org/officeDocument/2006/relationships/slide" Target="../slides/slide13.xml"/><Relationship Id="rId16" Type="http://schemas.openxmlformats.org/officeDocument/2006/relationships/hyperlink" Target="https://es.wikipedia.org/wiki/Semiconductor" TargetMode="External"/><Relationship Id="rId20" Type="http://schemas.openxmlformats.org/officeDocument/2006/relationships/hyperlink" Target="https://es.wikipedia.org/wiki/Tensi%C3%B3n_(electricidad)" TargetMode="External"/><Relationship Id="rId1" Type="http://schemas.openxmlformats.org/officeDocument/2006/relationships/notesMaster" Target="../notesMasters/notesMaster1.xml"/><Relationship Id="rId6" Type="http://schemas.openxmlformats.org/officeDocument/2006/relationships/hyperlink" Target="https://en.wikipedia.org/wiki/Halogen" TargetMode="External"/><Relationship Id="rId11" Type="http://schemas.openxmlformats.org/officeDocument/2006/relationships/hyperlink" Target="https://en.wikipedia.org/wiki/Oxidation" TargetMode="External"/><Relationship Id="rId24" Type="http://schemas.openxmlformats.org/officeDocument/2006/relationships/hyperlink" Target="https://es.wikipedia.org/wiki/Electroluminiscencia" TargetMode="External"/><Relationship Id="rId5" Type="http://schemas.openxmlformats.org/officeDocument/2006/relationships/hyperlink" Target="https://en.wikipedia.org/wiki/Inert_gas" TargetMode="External"/><Relationship Id="rId15" Type="http://schemas.openxmlformats.org/officeDocument/2006/relationships/hyperlink" Target="https://es.wikipedia.org/wiki/Luz" TargetMode="External"/><Relationship Id="rId23" Type="http://schemas.openxmlformats.org/officeDocument/2006/relationships/hyperlink" Target="https://es.wikipedia.org/wiki/Fot%C3%B3n" TargetMode="External"/><Relationship Id="rId10" Type="http://schemas.openxmlformats.org/officeDocument/2006/relationships/hyperlink" Target="https://en.wikipedia.org/wiki/Halogen_lamp#Halogen_cycle" TargetMode="External"/><Relationship Id="rId19" Type="http://schemas.openxmlformats.org/officeDocument/2006/relationships/hyperlink" Target="https://es.wikipedia.org/wiki/Led#cite_note-8" TargetMode="External"/><Relationship Id="rId4" Type="http://schemas.openxmlformats.org/officeDocument/2006/relationships/hyperlink" Target="https://en.wikipedia.org/wiki/Tungsten_filament" TargetMode="External"/><Relationship Id="rId9" Type="http://schemas.openxmlformats.org/officeDocument/2006/relationships/hyperlink" Target="https://en.wikipedia.org/wiki/Tungsten" TargetMode="External"/><Relationship Id="rId14" Type="http://schemas.openxmlformats.org/officeDocument/2006/relationships/hyperlink" Target="https://es.wikipedia.org/wiki/Idioma_ingl%C3%A9s" TargetMode="External"/><Relationship Id="rId22" Type="http://schemas.openxmlformats.org/officeDocument/2006/relationships/hyperlink" Target="https://es.wikipedia.org/wiki/Hueco_de_electr%C3%B3n" TargetMode="External"/></Relationships>
</file>

<file path=ppt/notesSlides/_rels/notesSlide7.xml.rels><?xml version="1.0" encoding="UTF-8" standalone="yes"?>
<Relationships xmlns="http://schemas.openxmlformats.org/package/2006/relationships"><Relationship Id="rId8" Type="http://schemas.openxmlformats.org/officeDocument/2006/relationships/hyperlink" Target="https://en.wikipedia.org/wiki/Bromine" TargetMode="External"/><Relationship Id="rId13" Type="http://schemas.openxmlformats.org/officeDocument/2006/relationships/hyperlink" Target="https://es.wikipedia.org/wiki/Led#cite_note-7" TargetMode="External"/><Relationship Id="rId18" Type="http://schemas.openxmlformats.org/officeDocument/2006/relationships/hyperlink" Target="https://es.wikipedia.org/wiki/Uni%C3%B3n_PN" TargetMode="External"/><Relationship Id="rId3" Type="http://schemas.openxmlformats.org/officeDocument/2006/relationships/hyperlink" Target="https://en.wikipedia.org/wiki/Incandescent_light_bulb" TargetMode="External"/><Relationship Id="rId21" Type="http://schemas.openxmlformats.org/officeDocument/2006/relationships/hyperlink" Target="https://es.wikipedia.org/wiki/Electr%C3%B3n" TargetMode="External"/><Relationship Id="rId7" Type="http://schemas.openxmlformats.org/officeDocument/2006/relationships/hyperlink" Target="https://en.wikipedia.org/wiki/Iodine" TargetMode="External"/><Relationship Id="rId12" Type="http://schemas.openxmlformats.org/officeDocument/2006/relationships/hyperlink" Target="https://es.wikipedia.org/wiki/Led#cite_note-6" TargetMode="External"/><Relationship Id="rId17" Type="http://schemas.openxmlformats.org/officeDocument/2006/relationships/hyperlink" Target="https://es.wikipedia.org/wiki/Pin_(electr%C3%B3nica)" TargetMode="External"/><Relationship Id="rId25" Type="http://schemas.openxmlformats.org/officeDocument/2006/relationships/hyperlink" Target="https://es.wikipedia.org/wiki/Banda_prohibida" TargetMode="External"/><Relationship Id="rId2" Type="http://schemas.openxmlformats.org/officeDocument/2006/relationships/slide" Target="../slides/slide14.xml"/><Relationship Id="rId16" Type="http://schemas.openxmlformats.org/officeDocument/2006/relationships/hyperlink" Target="https://es.wikipedia.org/wiki/Semiconductor" TargetMode="External"/><Relationship Id="rId20" Type="http://schemas.openxmlformats.org/officeDocument/2006/relationships/hyperlink" Target="https://es.wikipedia.org/wiki/Tensi%C3%B3n_(electricidad)" TargetMode="External"/><Relationship Id="rId1" Type="http://schemas.openxmlformats.org/officeDocument/2006/relationships/notesMaster" Target="../notesMasters/notesMaster1.xml"/><Relationship Id="rId6" Type="http://schemas.openxmlformats.org/officeDocument/2006/relationships/hyperlink" Target="https://en.wikipedia.org/wiki/Halogen" TargetMode="External"/><Relationship Id="rId11" Type="http://schemas.openxmlformats.org/officeDocument/2006/relationships/hyperlink" Target="https://en.wikipedia.org/wiki/Oxidation" TargetMode="External"/><Relationship Id="rId24" Type="http://schemas.openxmlformats.org/officeDocument/2006/relationships/hyperlink" Target="https://es.wikipedia.org/wiki/Electroluminiscencia" TargetMode="External"/><Relationship Id="rId5" Type="http://schemas.openxmlformats.org/officeDocument/2006/relationships/hyperlink" Target="https://en.wikipedia.org/wiki/Inert_gas" TargetMode="External"/><Relationship Id="rId15" Type="http://schemas.openxmlformats.org/officeDocument/2006/relationships/hyperlink" Target="https://es.wikipedia.org/wiki/Luz" TargetMode="External"/><Relationship Id="rId23" Type="http://schemas.openxmlformats.org/officeDocument/2006/relationships/hyperlink" Target="https://es.wikipedia.org/wiki/Fot%C3%B3n" TargetMode="External"/><Relationship Id="rId10" Type="http://schemas.openxmlformats.org/officeDocument/2006/relationships/hyperlink" Target="https://en.wikipedia.org/wiki/Halogen_lamp#Halogen_cycle" TargetMode="External"/><Relationship Id="rId19" Type="http://schemas.openxmlformats.org/officeDocument/2006/relationships/hyperlink" Target="https://es.wikipedia.org/wiki/Led#cite_note-8" TargetMode="External"/><Relationship Id="rId4" Type="http://schemas.openxmlformats.org/officeDocument/2006/relationships/hyperlink" Target="https://en.wikipedia.org/wiki/Tungsten_filament" TargetMode="External"/><Relationship Id="rId9" Type="http://schemas.openxmlformats.org/officeDocument/2006/relationships/hyperlink" Target="https://en.wikipedia.org/wiki/Tungsten" TargetMode="External"/><Relationship Id="rId14" Type="http://schemas.openxmlformats.org/officeDocument/2006/relationships/hyperlink" Target="https://es.wikipedia.org/wiki/Idioma_ingl%C3%A9s" TargetMode="External"/><Relationship Id="rId22" Type="http://schemas.openxmlformats.org/officeDocument/2006/relationships/hyperlink" Target="https://es.wikipedia.org/wiki/Hueco_de_electr%C3%B3n" TargetMode="External"/></Relationships>
</file>

<file path=ppt/notesSlides/_rels/notesSlide8.xml.rels><?xml version="1.0" encoding="UTF-8" standalone="yes"?>
<Relationships xmlns="http://schemas.openxmlformats.org/package/2006/relationships"><Relationship Id="rId8" Type="http://schemas.openxmlformats.org/officeDocument/2006/relationships/hyperlink" Target="https://en.wikipedia.org/wiki/Bromine" TargetMode="External"/><Relationship Id="rId13" Type="http://schemas.openxmlformats.org/officeDocument/2006/relationships/hyperlink" Target="https://es.wikipedia.org/wiki/Led#cite_note-7" TargetMode="External"/><Relationship Id="rId18" Type="http://schemas.openxmlformats.org/officeDocument/2006/relationships/hyperlink" Target="https://es.wikipedia.org/wiki/Uni%C3%B3n_PN" TargetMode="External"/><Relationship Id="rId3" Type="http://schemas.openxmlformats.org/officeDocument/2006/relationships/hyperlink" Target="https://en.wikipedia.org/wiki/Incandescent_light_bulb" TargetMode="External"/><Relationship Id="rId21" Type="http://schemas.openxmlformats.org/officeDocument/2006/relationships/hyperlink" Target="https://es.wikipedia.org/wiki/Electr%C3%B3n" TargetMode="External"/><Relationship Id="rId7" Type="http://schemas.openxmlformats.org/officeDocument/2006/relationships/hyperlink" Target="https://en.wikipedia.org/wiki/Iodine" TargetMode="External"/><Relationship Id="rId12" Type="http://schemas.openxmlformats.org/officeDocument/2006/relationships/hyperlink" Target="https://es.wikipedia.org/wiki/Led#cite_note-6" TargetMode="External"/><Relationship Id="rId17" Type="http://schemas.openxmlformats.org/officeDocument/2006/relationships/hyperlink" Target="https://es.wikipedia.org/wiki/Pin_(electr%C3%B3nica)" TargetMode="External"/><Relationship Id="rId25" Type="http://schemas.openxmlformats.org/officeDocument/2006/relationships/hyperlink" Target="https://es.wikipedia.org/wiki/Banda_prohibida" TargetMode="External"/><Relationship Id="rId2" Type="http://schemas.openxmlformats.org/officeDocument/2006/relationships/slide" Target="../slides/slide15.xml"/><Relationship Id="rId16" Type="http://schemas.openxmlformats.org/officeDocument/2006/relationships/hyperlink" Target="https://es.wikipedia.org/wiki/Semiconductor" TargetMode="External"/><Relationship Id="rId20" Type="http://schemas.openxmlformats.org/officeDocument/2006/relationships/hyperlink" Target="https://es.wikipedia.org/wiki/Tensi%C3%B3n_(electricidad)" TargetMode="External"/><Relationship Id="rId1" Type="http://schemas.openxmlformats.org/officeDocument/2006/relationships/notesMaster" Target="../notesMasters/notesMaster1.xml"/><Relationship Id="rId6" Type="http://schemas.openxmlformats.org/officeDocument/2006/relationships/hyperlink" Target="https://en.wikipedia.org/wiki/Halogen" TargetMode="External"/><Relationship Id="rId11" Type="http://schemas.openxmlformats.org/officeDocument/2006/relationships/hyperlink" Target="https://en.wikipedia.org/wiki/Oxidation" TargetMode="External"/><Relationship Id="rId24" Type="http://schemas.openxmlformats.org/officeDocument/2006/relationships/hyperlink" Target="https://es.wikipedia.org/wiki/Electroluminiscencia" TargetMode="External"/><Relationship Id="rId5" Type="http://schemas.openxmlformats.org/officeDocument/2006/relationships/hyperlink" Target="https://en.wikipedia.org/wiki/Inert_gas" TargetMode="External"/><Relationship Id="rId15" Type="http://schemas.openxmlformats.org/officeDocument/2006/relationships/hyperlink" Target="https://es.wikipedia.org/wiki/Luz" TargetMode="External"/><Relationship Id="rId23" Type="http://schemas.openxmlformats.org/officeDocument/2006/relationships/hyperlink" Target="https://es.wikipedia.org/wiki/Fot%C3%B3n" TargetMode="External"/><Relationship Id="rId10" Type="http://schemas.openxmlformats.org/officeDocument/2006/relationships/hyperlink" Target="https://en.wikipedia.org/wiki/Halogen_lamp#Halogen_cycle" TargetMode="External"/><Relationship Id="rId19" Type="http://schemas.openxmlformats.org/officeDocument/2006/relationships/hyperlink" Target="https://es.wikipedia.org/wiki/Led#cite_note-8" TargetMode="External"/><Relationship Id="rId4" Type="http://schemas.openxmlformats.org/officeDocument/2006/relationships/hyperlink" Target="https://en.wikipedia.org/wiki/Tungsten_filament" TargetMode="External"/><Relationship Id="rId9" Type="http://schemas.openxmlformats.org/officeDocument/2006/relationships/hyperlink" Target="https://en.wikipedia.org/wiki/Tungsten" TargetMode="External"/><Relationship Id="rId14" Type="http://schemas.openxmlformats.org/officeDocument/2006/relationships/hyperlink" Target="https://es.wikipedia.org/wiki/Idioma_ingl%C3%A9s" TargetMode="External"/><Relationship Id="rId22" Type="http://schemas.openxmlformats.org/officeDocument/2006/relationships/hyperlink" Target="https://es.wikipedia.org/wiki/Hueco_de_electr%C3%B3n" TargetMode="External"/></Relationships>
</file>

<file path=ppt/notesSlides/_rels/notesSlide9.xml.rels><?xml version="1.0" encoding="UTF-8" standalone="yes"?>
<Relationships xmlns="http://schemas.openxmlformats.org/package/2006/relationships"><Relationship Id="rId8" Type="http://schemas.openxmlformats.org/officeDocument/2006/relationships/hyperlink" Target="https://en.wikipedia.org/wiki/Bromine" TargetMode="External"/><Relationship Id="rId13" Type="http://schemas.openxmlformats.org/officeDocument/2006/relationships/hyperlink" Target="https://es.wikipedia.org/wiki/Led#cite_note-7" TargetMode="External"/><Relationship Id="rId18" Type="http://schemas.openxmlformats.org/officeDocument/2006/relationships/hyperlink" Target="https://es.wikipedia.org/wiki/Uni%C3%B3n_PN" TargetMode="External"/><Relationship Id="rId3" Type="http://schemas.openxmlformats.org/officeDocument/2006/relationships/hyperlink" Target="https://en.wikipedia.org/wiki/Incandescent_light_bulb" TargetMode="External"/><Relationship Id="rId21" Type="http://schemas.openxmlformats.org/officeDocument/2006/relationships/hyperlink" Target="https://es.wikipedia.org/wiki/Electr%C3%B3n" TargetMode="External"/><Relationship Id="rId7" Type="http://schemas.openxmlformats.org/officeDocument/2006/relationships/hyperlink" Target="https://en.wikipedia.org/wiki/Iodine" TargetMode="External"/><Relationship Id="rId12" Type="http://schemas.openxmlformats.org/officeDocument/2006/relationships/hyperlink" Target="https://es.wikipedia.org/wiki/Led#cite_note-6" TargetMode="External"/><Relationship Id="rId17" Type="http://schemas.openxmlformats.org/officeDocument/2006/relationships/hyperlink" Target="https://es.wikipedia.org/wiki/Pin_(electr%C3%B3nica)" TargetMode="External"/><Relationship Id="rId25" Type="http://schemas.openxmlformats.org/officeDocument/2006/relationships/hyperlink" Target="https://es.wikipedia.org/wiki/Banda_prohibida" TargetMode="External"/><Relationship Id="rId2" Type="http://schemas.openxmlformats.org/officeDocument/2006/relationships/slide" Target="../slides/slide16.xml"/><Relationship Id="rId16" Type="http://schemas.openxmlformats.org/officeDocument/2006/relationships/hyperlink" Target="https://es.wikipedia.org/wiki/Semiconductor" TargetMode="External"/><Relationship Id="rId20" Type="http://schemas.openxmlformats.org/officeDocument/2006/relationships/hyperlink" Target="https://es.wikipedia.org/wiki/Tensi%C3%B3n_(electricidad)" TargetMode="External"/><Relationship Id="rId1" Type="http://schemas.openxmlformats.org/officeDocument/2006/relationships/notesMaster" Target="../notesMasters/notesMaster1.xml"/><Relationship Id="rId6" Type="http://schemas.openxmlformats.org/officeDocument/2006/relationships/hyperlink" Target="https://en.wikipedia.org/wiki/Halogen" TargetMode="External"/><Relationship Id="rId11" Type="http://schemas.openxmlformats.org/officeDocument/2006/relationships/hyperlink" Target="https://en.wikipedia.org/wiki/Oxidation" TargetMode="External"/><Relationship Id="rId24" Type="http://schemas.openxmlformats.org/officeDocument/2006/relationships/hyperlink" Target="https://es.wikipedia.org/wiki/Electroluminiscencia" TargetMode="External"/><Relationship Id="rId5" Type="http://schemas.openxmlformats.org/officeDocument/2006/relationships/hyperlink" Target="https://en.wikipedia.org/wiki/Inert_gas" TargetMode="External"/><Relationship Id="rId15" Type="http://schemas.openxmlformats.org/officeDocument/2006/relationships/hyperlink" Target="https://es.wikipedia.org/wiki/Luz" TargetMode="External"/><Relationship Id="rId23" Type="http://schemas.openxmlformats.org/officeDocument/2006/relationships/hyperlink" Target="https://es.wikipedia.org/wiki/Fot%C3%B3n" TargetMode="External"/><Relationship Id="rId10" Type="http://schemas.openxmlformats.org/officeDocument/2006/relationships/hyperlink" Target="https://en.wikipedia.org/wiki/Halogen_lamp#Halogen_cycle" TargetMode="External"/><Relationship Id="rId19" Type="http://schemas.openxmlformats.org/officeDocument/2006/relationships/hyperlink" Target="https://es.wikipedia.org/wiki/Led#cite_note-8" TargetMode="External"/><Relationship Id="rId4" Type="http://schemas.openxmlformats.org/officeDocument/2006/relationships/hyperlink" Target="https://en.wikipedia.org/wiki/Tungsten_filament" TargetMode="External"/><Relationship Id="rId9" Type="http://schemas.openxmlformats.org/officeDocument/2006/relationships/hyperlink" Target="https://en.wikipedia.org/wiki/Tungsten" TargetMode="External"/><Relationship Id="rId14" Type="http://schemas.openxmlformats.org/officeDocument/2006/relationships/hyperlink" Target="https://es.wikipedia.org/wiki/Idioma_ingl%C3%A9s" TargetMode="External"/><Relationship Id="rId22" Type="http://schemas.openxmlformats.org/officeDocument/2006/relationships/hyperlink" Target="https://es.wikipedia.org/wiki/Hueco_de_electr%C3%B3n"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dirty="0"/>
              <a:t>Fluorescente: </a:t>
            </a:r>
            <a:r>
              <a:rPr lang="es-ES" dirty="0"/>
              <a:t>Hg, Ar y Ne, excitándolos, los que emitirán luz al </a:t>
            </a:r>
            <a:r>
              <a:rPr lang="es-ES" dirty="0" err="1"/>
              <a:t>desexcitarse</a:t>
            </a:r>
            <a:r>
              <a:rPr lang="es-ES" dirty="0"/>
              <a:t>, principalmente en la región del ultravioleta (UV). </a:t>
            </a:r>
          </a:p>
          <a:p>
            <a:endParaRPr lang="es-ES" dirty="0"/>
          </a:p>
          <a:p>
            <a:r>
              <a:rPr lang="es-ES" dirty="0"/>
              <a:t>Halógena: i</a:t>
            </a:r>
            <a:r>
              <a:rPr lang="en-US" dirty="0" err="1">
                <a:hlinkClick r:id="rId3" tooltip="Incandescent light bulb"/>
              </a:rPr>
              <a:t>ncandescent</a:t>
            </a:r>
            <a:r>
              <a:rPr lang="en-US" dirty="0">
                <a:hlinkClick r:id="rId3" tooltip="Incandescent light bulb"/>
              </a:rPr>
              <a:t> lamp</a:t>
            </a:r>
            <a:r>
              <a:rPr lang="en-US" dirty="0"/>
              <a:t> consisting of a </a:t>
            </a:r>
            <a:r>
              <a:rPr lang="en-US" dirty="0">
                <a:hlinkClick r:id="rId4" tooltip="Tungsten filament"/>
              </a:rPr>
              <a:t>tungsten filament</a:t>
            </a:r>
            <a:r>
              <a:rPr lang="en-US" dirty="0"/>
              <a:t> sealed into a compact transparent envelope that is filled with a mixture of an </a:t>
            </a:r>
            <a:r>
              <a:rPr lang="en-US" dirty="0">
                <a:hlinkClick r:id="rId5" tooltip="Inert gas"/>
              </a:rPr>
              <a:t>inert gas</a:t>
            </a:r>
            <a:r>
              <a:rPr lang="en-US" dirty="0"/>
              <a:t> and a small amount of a </a:t>
            </a:r>
            <a:r>
              <a:rPr lang="en-US" dirty="0">
                <a:hlinkClick r:id="rId6" tooltip="Halogen"/>
              </a:rPr>
              <a:t>halogen</a:t>
            </a:r>
            <a:r>
              <a:rPr lang="en-US" dirty="0"/>
              <a:t> such as </a:t>
            </a:r>
            <a:r>
              <a:rPr lang="en-US" dirty="0">
                <a:hlinkClick r:id="rId7" tooltip="Iodine"/>
              </a:rPr>
              <a:t>iodine</a:t>
            </a:r>
            <a:r>
              <a:rPr lang="en-US" dirty="0"/>
              <a:t> or </a:t>
            </a:r>
            <a:r>
              <a:rPr lang="en-US" dirty="0">
                <a:hlinkClick r:id="rId8" tooltip="Bromine"/>
              </a:rPr>
              <a:t>bromine</a:t>
            </a:r>
            <a:r>
              <a:rPr lang="en-US" dirty="0"/>
              <a:t>. The combination of the halogen gas and the </a:t>
            </a:r>
            <a:r>
              <a:rPr lang="en-US" dirty="0">
                <a:hlinkClick r:id="rId9" tooltip="Tungsten"/>
              </a:rPr>
              <a:t>tungsten</a:t>
            </a:r>
            <a:r>
              <a:rPr lang="en-US" dirty="0"/>
              <a:t> filament produces a </a:t>
            </a:r>
            <a:r>
              <a:rPr lang="en-US" dirty="0">
                <a:hlinkClick r:id="rId10"/>
              </a:rPr>
              <a:t>halogen cycle</a:t>
            </a:r>
            <a:r>
              <a:rPr lang="en-US" dirty="0"/>
              <a:t> chemical reaction which redeposits evaporated tungsten to the filament, increasing its life and maintaining the clarity of the envelope.</a:t>
            </a:r>
          </a:p>
          <a:p>
            <a:endParaRPr lang="en-US" dirty="0"/>
          </a:p>
          <a:p>
            <a:r>
              <a:rPr lang="en-US" dirty="0" err="1"/>
              <a:t>Incandescente</a:t>
            </a:r>
            <a:r>
              <a:rPr lang="en-US" dirty="0"/>
              <a:t>: The filament is enclosed in a glass bulb with a vacuum or inert gas to protect the filament from </a:t>
            </a:r>
            <a:r>
              <a:rPr lang="en-US" dirty="0">
                <a:hlinkClick r:id="rId11" tooltip="Oxidation"/>
              </a:rPr>
              <a:t>oxidation</a:t>
            </a:r>
            <a:r>
              <a:rPr lang="en-US" dirty="0"/>
              <a:t>.</a:t>
            </a:r>
          </a:p>
          <a:p>
            <a:endParaRPr lang="en-US" dirty="0"/>
          </a:p>
          <a:p>
            <a:r>
              <a:rPr lang="en-US" dirty="0"/>
              <a:t>LED: </a:t>
            </a:r>
            <a:r>
              <a:rPr lang="es-ES" dirty="0"/>
              <a:t>Un </a:t>
            </a:r>
            <a:r>
              <a:rPr lang="es-ES" b="1" dirty="0"/>
              <a:t>diodo emisor de luz</a:t>
            </a:r>
            <a:r>
              <a:rPr lang="es-ES" dirty="0"/>
              <a:t> o </a:t>
            </a:r>
            <a:r>
              <a:rPr lang="es-ES" b="1" dirty="0"/>
              <a:t>led</a:t>
            </a:r>
            <a:r>
              <a:rPr lang="es-ES" baseline="30000" dirty="0">
                <a:hlinkClick r:id="rId12"/>
              </a:rPr>
              <a:t>6</a:t>
            </a:r>
            <a:r>
              <a:rPr lang="es-ES" dirty="0"/>
              <a:t>​</a:t>
            </a:r>
            <a:r>
              <a:rPr lang="es-ES" baseline="30000" dirty="0">
                <a:hlinkClick r:id="rId13"/>
              </a:rPr>
              <a:t>n 1</a:t>
            </a:r>
            <a:r>
              <a:rPr lang="es-ES" dirty="0"/>
              <a:t>​ (también conocido por la sigla LED, del </a:t>
            </a:r>
            <a:r>
              <a:rPr lang="es-ES" dirty="0">
                <a:hlinkClick r:id="rId14" tooltip="Idioma inglés"/>
              </a:rPr>
              <a:t>inglés</a:t>
            </a:r>
            <a:r>
              <a:rPr lang="es-ES" dirty="0"/>
              <a:t> </a:t>
            </a:r>
            <a:r>
              <a:rPr lang="es-ES" i="1" dirty="0"/>
              <a:t>light-</a:t>
            </a:r>
            <a:r>
              <a:rPr lang="es-ES" i="1" dirty="0" err="1"/>
              <a:t>emitting</a:t>
            </a:r>
            <a:r>
              <a:rPr lang="es-ES" i="1" dirty="0"/>
              <a:t> </a:t>
            </a:r>
            <a:r>
              <a:rPr lang="es-ES" i="1" dirty="0" err="1"/>
              <a:t>diode</a:t>
            </a:r>
            <a:r>
              <a:rPr lang="es-ES" dirty="0"/>
              <a:t>) es una fuente de </a:t>
            </a:r>
            <a:r>
              <a:rPr lang="es-ES" dirty="0">
                <a:hlinkClick r:id="rId15" tooltip="Luz"/>
              </a:rPr>
              <a:t>luz</a:t>
            </a:r>
            <a:r>
              <a:rPr lang="es-ES" dirty="0"/>
              <a:t> constituida por un material </a:t>
            </a:r>
            <a:r>
              <a:rPr lang="es-ES" dirty="0">
                <a:hlinkClick r:id="rId16" tooltip="Semiconductor"/>
              </a:rPr>
              <a:t>semiconductor</a:t>
            </a:r>
            <a:r>
              <a:rPr lang="es-ES" dirty="0"/>
              <a:t> dotado de dos </a:t>
            </a:r>
            <a:r>
              <a:rPr lang="es-ES" dirty="0">
                <a:hlinkClick r:id="rId17" tooltip="Pin (electrónica)"/>
              </a:rPr>
              <a:t>terminales</a:t>
            </a:r>
            <a:r>
              <a:rPr lang="es-ES" dirty="0"/>
              <a:t>. Se trata de un diodo de </a:t>
            </a:r>
            <a:r>
              <a:rPr lang="es-ES" dirty="0">
                <a:hlinkClick r:id="rId18" tooltip="Unión PN"/>
              </a:rPr>
              <a:t>unión p-n</a:t>
            </a:r>
            <a:r>
              <a:rPr lang="es-ES" dirty="0"/>
              <a:t>, que emite luz cuando está activado.</a:t>
            </a:r>
            <a:r>
              <a:rPr lang="es-ES" baseline="30000" dirty="0">
                <a:hlinkClick r:id="rId19"/>
              </a:rPr>
              <a:t>7</a:t>
            </a:r>
            <a:r>
              <a:rPr lang="es-ES" dirty="0"/>
              <a:t>​ Si se aplica una </a:t>
            </a:r>
            <a:r>
              <a:rPr lang="es-ES" dirty="0">
                <a:hlinkClick r:id="rId20" tooltip="Tensión (electricidad)"/>
              </a:rPr>
              <a:t>tensión</a:t>
            </a:r>
            <a:r>
              <a:rPr lang="es-ES" dirty="0"/>
              <a:t> adecuada a los terminales, los </a:t>
            </a:r>
            <a:r>
              <a:rPr lang="es-ES" dirty="0">
                <a:hlinkClick r:id="rId21" tooltip="Electrón"/>
              </a:rPr>
              <a:t>electrones</a:t>
            </a:r>
            <a:r>
              <a:rPr lang="es-ES" dirty="0"/>
              <a:t> se recombinan con los </a:t>
            </a:r>
            <a:r>
              <a:rPr lang="es-ES" dirty="0">
                <a:hlinkClick r:id="rId22" tooltip="Hueco de electrón"/>
              </a:rPr>
              <a:t>huecos</a:t>
            </a:r>
            <a:r>
              <a:rPr lang="es-ES" dirty="0"/>
              <a:t> en la región de la </a:t>
            </a:r>
            <a:r>
              <a:rPr lang="es-ES" dirty="0">
                <a:hlinkClick r:id="rId18" tooltip="Unión PN"/>
              </a:rPr>
              <a:t>unión p-n</a:t>
            </a:r>
            <a:r>
              <a:rPr lang="es-ES" dirty="0"/>
              <a:t> del dispositivo, liberando energía en forma de </a:t>
            </a:r>
            <a:r>
              <a:rPr lang="es-ES" dirty="0">
                <a:hlinkClick r:id="rId23" tooltip="Fotón"/>
              </a:rPr>
              <a:t>fotones</a:t>
            </a:r>
            <a:r>
              <a:rPr lang="es-ES" dirty="0"/>
              <a:t>. Este efecto se denomina </a:t>
            </a:r>
            <a:r>
              <a:rPr lang="es-ES" dirty="0">
                <a:hlinkClick r:id="rId24"/>
              </a:rPr>
              <a:t>electroluminiscencia</a:t>
            </a:r>
            <a:r>
              <a:rPr lang="es-ES" dirty="0"/>
              <a:t>, y el color de la luz generada (que depende de la energía de los </a:t>
            </a:r>
            <a:r>
              <a:rPr lang="es-ES" dirty="0">
                <a:hlinkClick r:id="rId23" tooltip="Fotón"/>
              </a:rPr>
              <a:t>fotones</a:t>
            </a:r>
            <a:r>
              <a:rPr lang="es-ES" dirty="0"/>
              <a:t> emitidos) viene determinado por la </a:t>
            </a:r>
            <a:r>
              <a:rPr lang="es-ES" dirty="0">
                <a:hlinkClick r:id="rId25" tooltip="Banda prohibida"/>
              </a:rPr>
              <a:t>anchura de la banda</a:t>
            </a:r>
            <a:r>
              <a:rPr lang="es-ES" dirty="0"/>
              <a:t> prohibida del semiconductor</a:t>
            </a:r>
            <a:endParaRPr lang="es-CO" dirty="0"/>
          </a:p>
        </p:txBody>
      </p:sp>
      <p:sp>
        <p:nvSpPr>
          <p:cNvPr id="4" name="Marcador de número de diapositiva 3"/>
          <p:cNvSpPr>
            <a:spLocks noGrp="1"/>
          </p:cNvSpPr>
          <p:nvPr>
            <p:ph type="sldNum" sz="quarter" idx="5"/>
          </p:nvPr>
        </p:nvSpPr>
        <p:spPr/>
        <p:txBody>
          <a:bodyPr/>
          <a:lstStyle/>
          <a:p>
            <a:fld id="{4FD3AD5B-88A4-42E4-9EE2-18CFFA52744F}" type="slidenum">
              <a:rPr lang="es-CO" smtClean="0"/>
              <a:t>8</a:t>
            </a:fld>
            <a:endParaRPr lang="es-CO"/>
          </a:p>
        </p:txBody>
      </p:sp>
    </p:spTree>
    <p:extLst>
      <p:ext uri="{BB962C8B-B14F-4D97-AF65-F5344CB8AC3E}">
        <p14:creationId xmlns:p14="http://schemas.microsoft.com/office/powerpoint/2010/main" val="19563018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dirty="0"/>
              <a:t>Fluorescente: </a:t>
            </a:r>
            <a:r>
              <a:rPr lang="es-ES" dirty="0"/>
              <a:t>Hg, Ar y Ne, excitándolos, los que emitirán luz al </a:t>
            </a:r>
            <a:r>
              <a:rPr lang="es-ES" dirty="0" err="1"/>
              <a:t>desexcitarse</a:t>
            </a:r>
            <a:r>
              <a:rPr lang="es-ES" dirty="0"/>
              <a:t>, principalmente en la región del ultravioleta (UV). </a:t>
            </a:r>
          </a:p>
          <a:p>
            <a:endParaRPr lang="es-ES" dirty="0"/>
          </a:p>
          <a:p>
            <a:r>
              <a:rPr lang="es-ES" dirty="0"/>
              <a:t>Halógena: i</a:t>
            </a:r>
            <a:r>
              <a:rPr lang="en-US" dirty="0" err="1">
                <a:hlinkClick r:id="rId3" tooltip="Incandescent light bulb"/>
              </a:rPr>
              <a:t>ncandescent</a:t>
            </a:r>
            <a:r>
              <a:rPr lang="en-US" dirty="0">
                <a:hlinkClick r:id="rId3" tooltip="Incandescent light bulb"/>
              </a:rPr>
              <a:t> lamp</a:t>
            </a:r>
            <a:r>
              <a:rPr lang="en-US" dirty="0"/>
              <a:t> consisting of a </a:t>
            </a:r>
            <a:r>
              <a:rPr lang="en-US" dirty="0">
                <a:hlinkClick r:id="rId4" tooltip="Tungsten filament"/>
              </a:rPr>
              <a:t>tungsten filament</a:t>
            </a:r>
            <a:r>
              <a:rPr lang="en-US" dirty="0"/>
              <a:t> sealed into a compact transparent envelope that is filled with a mixture of an </a:t>
            </a:r>
            <a:r>
              <a:rPr lang="en-US" dirty="0">
                <a:hlinkClick r:id="rId5" tooltip="Inert gas"/>
              </a:rPr>
              <a:t>inert gas</a:t>
            </a:r>
            <a:r>
              <a:rPr lang="en-US" dirty="0"/>
              <a:t> and a small amount of a </a:t>
            </a:r>
            <a:r>
              <a:rPr lang="en-US" dirty="0">
                <a:hlinkClick r:id="rId6" tooltip="Halogen"/>
              </a:rPr>
              <a:t>halogen</a:t>
            </a:r>
            <a:r>
              <a:rPr lang="en-US" dirty="0"/>
              <a:t> such as </a:t>
            </a:r>
            <a:r>
              <a:rPr lang="en-US" dirty="0">
                <a:hlinkClick r:id="rId7" tooltip="Iodine"/>
              </a:rPr>
              <a:t>iodine</a:t>
            </a:r>
            <a:r>
              <a:rPr lang="en-US" dirty="0"/>
              <a:t> or </a:t>
            </a:r>
            <a:r>
              <a:rPr lang="en-US" dirty="0">
                <a:hlinkClick r:id="rId8" tooltip="Bromine"/>
              </a:rPr>
              <a:t>bromine</a:t>
            </a:r>
            <a:r>
              <a:rPr lang="en-US" dirty="0"/>
              <a:t>. The combination of the halogen gas and the </a:t>
            </a:r>
            <a:r>
              <a:rPr lang="en-US" dirty="0">
                <a:hlinkClick r:id="rId9" tooltip="Tungsten"/>
              </a:rPr>
              <a:t>tungsten</a:t>
            </a:r>
            <a:r>
              <a:rPr lang="en-US" dirty="0"/>
              <a:t> filament produces a </a:t>
            </a:r>
            <a:r>
              <a:rPr lang="en-US" dirty="0">
                <a:hlinkClick r:id="rId10"/>
              </a:rPr>
              <a:t>halogen cycle</a:t>
            </a:r>
            <a:r>
              <a:rPr lang="en-US" dirty="0"/>
              <a:t> chemical reaction which redeposits evaporated tungsten to the filament, increasing its life and maintaining the clarity of the envelope.</a:t>
            </a:r>
          </a:p>
          <a:p>
            <a:endParaRPr lang="en-US" dirty="0"/>
          </a:p>
          <a:p>
            <a:r>
              <a:rPr lang="en-US" dirty="0" err="1"/>
              <a:t>Incandescente</a:t>
            </a:r>
            <a:r>
              <a:rPr lang="en-US" dirty="0"/>
              <a:t>: The filament is enclosed in a glass bulb with a vacuum or inert gas to protect the filament from </a:t>
            </a:r>
            <a:r>
              <a:rPr lang="en-US" dirty="0">
                <a:hlinkClick r:id="rId11" tooltip="Oxidation"/>
              </a:rPr>
              <a:t>oxidation</a:t>
            </a:r>
            <a:r>
              <a:rPr lang="en-US" dirty="0"/>
              <a:t>.</a:t>
            </a:r>
          </a:p>
          <a:p>
            <a:endParaRPr lang="en-US" dirty="0"/>
          </a:p>
          <a:p>
            <a:r>
              <a:rPr lang="en-US" dirty="0"/>
              <a:t>LED: </a:t>
            </a:r>
            <a:r>
              <a:rPr lang="es-ES" dirty="0"/>
              <a:t>Un </a:t>
            </a:r>
            <a:r>
              <a:rPr lang="es-ES" b="1" dirty="0"/>
              <a:t>diodo emisor de luz</a:t>
            </a:r>
            <a:r>
              <a:rPr lang="es-ES" dirty="0"/>
              <a:t> o </a:t>
            </a:r>
            <a:r>
              <a:rPr lang="es-ES" b="1" dirty="0"/>
              <a:t>led</a:t>
            </a:r>
            <a:r>
              <a:rPr lang="es-ES" baseline="30000" dirty="0">
                <a:hlinkClick r:id="rId12"/>
              </a:rPr>
              <a:t>6</a:t>
            </a:r>
            <a:r>
              <a:rPr lang="es-ES" dirty="0"/>
              <a:t>​</a:t>
            </a:r>
            <a:r>
              <a:rPr lang="es-ES" baseline="30000" dirty="0">
                <a:hlinkClick r:id="rId13"/>
              </a:rPr>
              <a:t>n 1</a:t>
            </a:r>
            <a:r>
              <a:rPr lang="es-ES" dirty="0"/>
              <a:t>​ (también conocido por la sigla LED, del </a:t>
            </a:r>
            <a:r>
              <a:rPr lang="es-ES" dirty="0">
                <a:hlinkClick r:id="rId14" tooltip="Idioma inglés"/>
              </a:rPr>
              <a:t>inglés</a:t>
            </a:r>
            <a:r>
              <a:rPr lang="es-ES" dirty="0"/>
              <a:t> </a:t>
            </a:r>
            <a:r>
              <a:rPr lang="es-ES" i="1" dirty="0"/>
              <a:t>light-</a:t>
            </a:r>
            <a:r>
              <a:rPr lang="es-ES" i="1" dirty="0" err="1"/>
              <a:t>emitting</a:t>
            </a:r>
            <a:r>
              <a:rPr lang="es-ES" i="1" dirty="0"/>
              <a:t> </a:t>
            </a:r>
            <a:r>
              <a:rPr lang="es-ES" i="1" dirty="0" err="1"/>
              <a:t>diode</a:t>
            </a:r>
            <a:r>
              <a:rPr lang="es-ES" dirty="0"/>
              <a:t>) es una fuente de </a:t>
            </a:r>
            <a:r>
              <a:rPr lang="es-ES" dirty="0">
                <a:hlinkClick r:id="rId15" tooltip="Luz"/>
              </a:rPr>
              <a:t>luz</a:t>
            </a:r>
            <a:r>
              <a:rPr lang="es-ES" dirty="0"/>
              <a:t> constituida por un material </a:t>
            </a:r>
            <a:r>
              <a:rPr lang="es-ES" dirty="0">
                <a:hlinkClick r:id="rId16" tooltip="Semiconductor"/>
              </a:rPr>
              <a:t>semiconductor</a:t>
            </a:r>
            <a:r>
              <a:rPr lang="es-ES" dirty="0"/>
              <a:t> dotado de dos </a:t>
            </a:r>
            <a:r>
              <a:rPr lang="es-ES" dirty="0">
                <a:hlinkClick r:id="rId17" tooltip="Pin (electrónica)"/>
              </a:rPr>
              <a:t>terminales</a:t>
            </a:r>
            <a:r>
              <a:rPr lang="es-ES" dirty="0"/>
              <a:t>. Se trata de un diodo de </a:t>
            </a:r>
            <a:r>
              <a:rPr lang="es-ES" dirty="0">
                <a:hlinkClick r:id="rId18" tooltip="Unión PN"/>
              </a:rPr>
              <a:t>unión p-n</a:t>
            </a:r>
            <a:r>
              <a:rPr lang="es-ES" dirty="0"/>
              <a:t>, que emite luz cuando está activado.</a:t>
            </a:r>
            <a:r>
              <a:rPr lang="es-ES" baseline="30000" dirty="0">
                <a:hlinkClick r:id="rId19"/>
              </a:rPr>
              <a:t>7</a:t>
            </a:r>
            <a:r>
              <a:rPr lang="es-ES" dirty="0"/>
              <a:t>​ Si se aplica una </a:t>
            </a:r>
            <a:r>
              <a:rPr lang="es-ES" dirty="0">
                <a:hlinkClick r:id="rId20" tooltip="Tensión (electricidad)"/>
              </a:rPr>
              <a:t>tensión</a:t>
            </a:r>
            <a:r>
              <a:rPr lang="es-ES" dirty="0"/>
              <a:t> adecuada a los terminales, los </a:t>
            </a:r>
            <a:r>
              <a:rPr lang="es-ES" dirty="0">
                <a:hlinkClick r:id="rId21" tooltip="Electrón"/>
              </a:rPr>
              <a:t>electrones</a:t>
            </a:r>
            <a:r>
              <a:rPr lang="es-ES" dirty="0"/>
              <a:t> se recombinan con los </a:t>
            </a:r>
            <a:r>
              <a:rPr lang="es-ES" dirty="0">
                <a:hlinkClick r:id="rId22" tooltip="Hueco de electrón"/>
              </a:rPr>
              <a:t>huecos</a:t>
            </a:r>
            <a:r>
              <a:rPr lang="es-ES" dirty="0"/>
              <a:t> en la región de la </a:t>
            </a:r>
            <a:r>
              <a:rPr lang="es-ES" dirty="0">
                <a:hlinkClick r:id="rId18" tooltip="Unión PN"/>
              </a:rPr>
              <a:t>unión p-n</a:t>
            </a:r>
            <a:r>
              <a:rPr lang="es-ES" dirty="0"/>
              <a:t> del dispositivo, liberando energía en forma de </a:t>
            </a:r>
            <a:r>
              <a:rPr lang="es-ES" dirty="0">
                <a:hlinkClick r:id="rId23" tooltip="Fotón"/>
              </a:rPr>
              <a:t>fotones</a:t>
            </a:r>
            <a:r>
              <a:rPr lang="es-ES" dirty="0"/>
              <a:t>. Este efecto se denomina </a:t>
            </a:r>
            <a:r>
              <a:rPr lang="es-ES" dirty="0">
                <a:hlinkClick r:id="rId24"/>
              </a:rPr>
              <a:t>electroluminiscencia</a:t>
            </a:r>
            <a:r>
              <a:rPr lang="es-ES" dirty="0"/>
              <a:t>, y el color de la luz generada (que depende de la energía de los </a:t>
            </a:r>
            <a:r>
              <a:rPr lang="es-ES" dirty="0">
                <a:hlinkClick r:id="rId23" tooltip="Fotón"/>
              </a:rPr>
              <a:t>fotones</a:t>
            </a:r>
            <a:r>
              <a:rPr lang="es-ES" dirty="0"/>
              <a:t> emitidos) viene determinado por la </a:t>
            </a:r>
            <a:r>
              <a:rPr lang="es-ES" dirty="0">
                <a:hlinkClick r:id="rId25" tooltip="Banda prohibida"/>
              </a:rPr>
              <a:t>anchura de la banda</a:t>
            </a:r>
            <a:r>
              <a:rPr lang="es-ES" dirty="0"/>
              <a:t> prohibida del semiconductor</a:t>
            </a:r>
            <a:endParaRPr lang="es-CO" dirty="0"/>
          </a:p>
        </p:txBody>
      </p:sp>
      <p:sp>
        <p:nvSpPr>
          <p:cNvPr id="4" name="Marcador de número de diapositiva 3"/>
          <p:cNvSpPr>
            <a:spLocks noGrp="1"/>
          </p:cNvSpPr>
          <p:nvPr>
            <p:ph type="sldNum" sz="quarter" idx="5"/>
          </p:nvPr>
        </p:nvSpPr>
        <p:spPr/>
        <p:txBody>
          <a:bodyPr/>
          <a:lstStyle/>
          <a:p>
            <a:fld id="{4FD3AD5B-88A4-42E4-9EE2-18CFFA52744F}" type="slidenum">
              <a:rPr lang="es-CO" smtClean="0"/>
              <a:t>17</a:t>
            </a:fld>
            <a:endParaRPr lang="es-CO"/>
          </a:p>
        </p:txBody>
      </p:sp>
    </p:spTree>
    <p:extLst>
      <p:ext uri="{BB962C8B-B14F-4D97-AF65-F5344CB8AC3E}">
        <p14:creationId xmlns:p14="http://schemas.microsoft.com/office/powerpoint/2010/main" val="36645389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dirty="0"/>
              <a:t>Fluorescente: </a:t>
            </a:r>
            <a:r>
              <a:rPr lang="es-ES" dirty="0"/>
              <a:t>Hg, Ar y Ne, excitándolos, los que emitirán luz al </a:t>
            </a:r>
            <a:r>
              <a:rPr lang="es-ES" dirty="0" err="1"/>
              <a:t>desexcitarse</a:t>
            </a:r>
            <a:r>
              <a:rPr lang="es-ES" dirty="0"/>
              <a:t>, principalmente en la región del ultravioleta (UV). </a:t>
            </a:r>
          </a:p>
          <a:p>
            <a:endParaRPr lang="es-ES" dirty="0"/>
          </a:p>
          <a:p>
            <a:r>
              <a:rPr lang="es-ES" dirty="0"/>
              <a:t>Halógena: i</a:t>
            </a:r>
            <a:r>
              <a:rPr lang="en-US" dirty="0" err="1">
                <a:hlinkClick r:id="rId3" tooltip="Incandescent light bulb"/>
              </a:rPr>
              <a:t>ncandescent</a:t>
            </a:r>
            <a:r>
              <a:rPr lang="en-US" dirty="0">
                <a:hlinkClick r:id="rId3" tooltip="Incandescent light bulb"/>
              </a:rPr>
              <a:t> lamp</a:t>
            </a:r>
            <a:r>
              <a:rPr lang="en-US" dirty="0"/>
              <a:t> consisting of a </a:t>
            </a:r>
            <a:r>
              <a:rPr lang="en-US" dirty="0">
                <a:hlinkClick r:id="rId4" tooltip="Tungsten filament"/>
              </a:rPr>
              <a:t>tungsten filament</a:t>
            </a:r>
            <a:r>
              <a:rPr lang="en-US" dirty="0"/>
              <a:t> sealed into a compact transparent envelope that is filled with a mixture of an </a:t>
            </a:r>
            <a:r>
              <a:rPr lang="en-US" dirty="0">
                <a:hlinkClick r:id="rId5" tooltip="Inert gas"/>
              </a:rPr>
              <a:t>inert gas</a:t>
            </a:r>
            <a:r>
              <a:rPr lang="en-US" dirty="0"/>
              <a:t> and a small amount of a </a:t>
            </a:r>
            <a:r>
              <a:rPr lang="en-US" dirty="0">
                <a:hlinkClick r:id="rId6" tooltip="Halogen"/>
              </a:rPr>
              <a:t>halogen</a:t>
            </a:r>
            <a:r>
              <a:rPr lang="en-US" dirty="0"/>
              <a:t> such as </a:t>
            </a:r>
            <a:r>
              <a:rPr lang="en-US" dirty="0">
                <a:hlinkClick r:id="rId7" tooltip="Iodine"/>
              </a:rPr>
              <a:t>iodine</a:t>
            </a:r>
            <a:r>
              <a:rPr lang="en-US" dirty="0"/>
              <a:t> or </a:t>
            </a:r>
            <a:r>
              <a:rPr lang="en-US" dirty="0">
                <a:hlinkClick r:id="rId8" tooltip="Bromine"/>
              </a:rPr>
              <a:t>bromine</a:t>
            </a:r>
            <a:r>
              <a:rPr lang="en-US" dirty="0"/>
              <a:t>. The combination of the halogen gas and the </a:t>
            </a:r>
            <a:r>
              <a:rPr lang="en-US" dirty="0">
                <a:hlinkClick r:id="rId9" tooltip="Tungsten"/>
              </a:rPr>
              <a:t>tungsten</a:t>
            </a:r>
            <a:r>
              <a:rPr lang="en-US" dirty="0"/>
              <a:t> filament produces a </a:t>
            </a:r>
            <a:r>
              <a:rPr lang="en-US" dirty="0">
                <a:hlinkClick r:id="rId10"/>
              </a:rPr>
              <a:t>halogen cycle</a:t>
            </a:r>
            <a:r>
              <a:rPr lang="en-US" dirty="0"/>
              <a:t> chemical reaction which redeposits evaporated tungsten to the filament, increasing its life and maintaining the clarity of the envelope.</a:t>
            </a:r>
          </a:p>
          <a:p>
            <a:endParaRPr lang="en-US" dirty="0"/>
          </a:p>
          <a:p>
            <a:r>
              <a:rPr lang="en-US" dirty="0" err="1"/>
              <a:t>Incandescente</a:t>
            </a:r>
            <a:r>
              <a:rPr lang="en-US" dirty="0"/>
              <a:t>: The filament is enclosed in a glass bulb with a vacuum or inert gas to protect the filament from </a:t>
            </a:r>
            <a:r>
              <a:rPr lang="en-US" dirty="0">
                <a:hlinkClick r:id="rId11" tooltip="Oxidation"/>
              </a:rPr>
              <a:t>oxidation</a:t>
            </a:r>
            <a:r>
              <a:rPr lang="en-US" dirty="0"/>
              <a:t>.</a:t>
            </a:r>
          </a:p>
          <a:p>
            <a:endParaRPr lang="en-US" dirty="0"/>
          </a:p>
          <a:p>
            <a:r>
              <a:rPr lang="en-US" dirty="0"/>
              <a:t>LED: </a:t>
            </a:r>
            <a:r>
              <a:rPr lang="es-ES" dirty="0"/>
              <a:t>Un </a:t>
            </a:r>
            <a:r>
              <a:rPr lang="es-ES" b="1" dirty="0"/>
              <a:t>diodo emisor de luz</a:t>
            </a:r>
            <a:r>
              <a:rPr lang="es-ES" dirty="0"/>
              <a:t> o </a:t>
            </a:r>
            <a:r>
              <a:rPr lang="es-ES" b="1" dirty="0"/>
              <a:t>led</a:t>
            </a:r>
            <a:r>
              <a:rPr lang="es-ES" baseline="30000" dirty="0">
                <a:hlinkClick r:id="rId12"/>
              </a:rPr>
              <a:t>6</a:t>
            </a:r>
            <a:r>
              <a:rPr lang="es-ES" dirty="0"/>
              <a:t>​</a:t>
            </a:r>
            <a:r>
              <a:rPr lang="es-ES" baseline="30000" dirty="0">
                <a:hlinkClick r:id="rId13"/>
              </a:rPr>
              <a:t>n 1</a:t>
            </a:r>
            <a:r>
              <a:rPr lang="es-ES" dirty="0"/>
              <a:t>​ (también conocido por la sigla LED, del </a:t>
            </a:r>
            <a:r>
              <a:rPr lang="es-ES" dirty="0">
                <a:hlinkClick r:id="rId14" tooltip="Idioma inglés"/>
              </a:rPr>
              <a:t>inglés</a:t>
            </a:r>
            <a:r>
              <a:rPr lang="es-ES" dirty="0"/>
              <a:t> </a:t>
            </a:r>
            <a:r>
              <a:rPr lang="es-ES" i="1" dirty="0"/>
              <a:t>light-</a:t>
            </a:r>
            <a:r>
              <a:rPr lang="es-ES" i="1" dirty="0" err="1"/>
              <a:t>emitting</a:t>
            </a:r>
            <a:r>
              <a:rPr lang="es-ES" i="1" dirty="0"/>
              <a:t> </a:t>
            </a:r>
            <a:r>
              <a:rPr lang="es-ES" i="1" dirty="0" err="1"/>
              <a:t>diode</a:t>
            </a:r>
            <a:r>
              <a:rPr lang="es-ES" dirty="0"/>
              <a:t>) es una fuente de </a:t>
            </a:r>
            <a:r>
              <a:rPr lang="es-ES" dirty="0">
                <a:hlinkClick r:id="rId15" tooltip="Luz"/>
              </a:rPr>
              <a:t>luz</a:t>
            </a:r>
            <a:r>
              <a:rPr lang="es-ES" dirty="0"/>
              <a:t> constituida por un material </a:t>
            </a:r>
            <a:r>
              <a:rPr lang="es-ES" dirty="0">
                <a:hlinkClick r:id="rId16" tooltip="Semiconductor"/>
              </a:rPr>
              <a:t>semiconductor</a:t>
            </a:r>
            <a:r>
              <a:rPr lang="es-ES" dirty="0"/>
              <a:t> dotado de dos </a:t>
            </a:r>
            <a:r>
              <a:rPr lang="es-ES" dirty="0">
                <a:hlinkClick r:id="rId17" tooltip="Pin (electrónica)"/>
              </a:rPr>
              <a:t>terminales</a:t>
            </a:r>
            <a:r>
              <a:rPr lang="es-ES" dirty="0"/>
              <a:t>. Se trata de un diodo de </a:t>
            </a:r>
            <a:r>
              <a:rPr lang="es-ES" dirty="0">
                <a:hlinkClick r:id="rId18" tooltip="Unión PN"/>
              </a:rPr>
              <a:t>unión p-n</a:t>
            </a:r>
            <a:r>
              <a:rPr lang="es-ES" dirty="0"/>
              <a:t>, que emite luz cuando está activado.</a:t>
            </a:r>
            <a:r>
              <a:rPr lang="es-ES" baseline="30000" dirty="0">
                <a:hlinkClick r:id="rId19"/>
              </a:rPr>
              <a:t>7</a:t>
            </a:r>
            <a:r>
              <a:rPr lang="es-ES" dirty="0"/>
              <a:t>​ Si se aplica una </a:t>
            </a:r>
            <a:r>
              <a:rPr lang="es-ES" dirty="0">
                <a:hlinkClick r:id="rId20" tooltip="Tensión (electricidad)"/>
              </a:rPr>
              <a:t>tensión</a:t>
            </a:r>
            <a:r>
              <a:rPr lang="es-ES" dirty="0"/>
              <a:t> adecuada a los terminales, los </a:t>
            </a:r>
            <a:r>
              <a:rPr lang="es-ES" dirty="0">
                <a:hlinkClick r:id="rId21" tooltip="Electrón"/>
              </a:rPr>
              <a:t>electrones</a:t>
            </a:r>
            <a:r>
              <a:rPr lang="es-ES" dirty="0"/>
              <a:t> se recombinan con los </a:t>
            </a:r>
            <a:r>
              <a:rPr lang="es-ES" dirty="0">
                <a:hlinkClick r:id="rId22" tooltip="Hueco de electrón"/>
              </a:rPr>
              <a:t>huecos</a:t>
            </a:r>
            <a:r>
              <a:rPr lang="es-ES" dirty="0"/>
              <a:t> en la región de la </a:t>
            </a:r>
            <a:r>
              <a:rPr lang="es-ES" dirty="0">
                <a:hlinkClick r:id="rId18" tooltip="Unión PN"/>
              </a:rPr>
              <a:t>unión p-n</a:t>
            </a:r>
            <a:r>
              <a:rPr lang="es-ES" dirty="0"/>
              <a:t> del dispositivo, liberando energía en forma de </a:t>
            </a:r>
            <a:r>
              <a:rPr lang="es-ES" dirty="0">
                <a:hlinkClick r:id="rId23" tooltip="Fotón"/>
              </a:rPr>
              <a:t>fotones</a:t>
            </a:r>
            <a:r>
              <a:rPr lang="es-ES" dirty="0"/>
              <a:t>. Este efecto se denomina </a:t>
            </a:r>
            <a:r>
              <a:rPr lang="es-ES" dirty="0">
                <a:hlinkClick r:id="rId24"/>
              </a:rPr>
              <a:t>electroluminiscencia</a:t>
            </a:r>
            <a:r>
              <a:rPr lang="es-ES" dirty="0"/>
              <a:t>, y el color de la luz generada (que depende de la energía de los </a:t>
            </a:r>
            <a:r>
              <a:rPr lang="es-ES" dirty="0">
                <a:hlinkClick r:id="rId23" tooltip="Fotón"/>
              </a:rPr>
              <a:t>fotones</a:t>
            </a:r>
            <a:r>
              <a:rPr lang="es-ES" dirty="0"/>
              <a:t> emitidos) viene determinado por la </a:t>
            </a:r>
            <a:r>
              <a:rPr lang="es-ES" dirty="0">
                <a:hlinkClick r:id="rId25" tooltip="Banda prohibida"/>
              </a:rPr>
              <a:t>anchura de la banda</a:t>
            </a:r>
            <a:r>
              <a:rPr lang="es-ES" dirty="0"/>
              <a:t> prohibida del semiconductor</a:t>
            </a:r>
            <a:endParaRPr lang="es-CO" dirty="0"/>
          </a:p>
        </p:txBody>
      </p:sp>
      <p:sp>
        <p:nvSpPr>
          <p:cNvPr id="4" name="Marcador de número de diapositiva 3"/>
          <p:cNvSpPr>
            <a:spLocks noGrp="1"/>
          </p:cNvSpPr>
          <p:nvPr>
            <p:ph type="sldNum" sz="quarter" idx="5"/>
          </p:nvPr>
        </p:nvSpPr>
        <p:spPr/>
        <p:txBody>
          <a:bodyPr/>
          <a:lstStyle/>
          <a:p>
            <a:fld id="{4FD3AD5B-88A4-42E4-9EE2-18CFFA52744F}" type="slidenum">
              <a:rPr lang="es-CO" smtClean="0"/>
              <a:t>18</a:t>
            </a:fld>
            <a:endParaRPr lang="es-CO"/>
          </a:p>
        </p:txBody>
      </p:sp>
    </p:spTree>
    <p:extLst>
      <p:ext uri="{BB962C8B-B14F-4D97-AF65-F5344CB8AC3E}">
        <p14:creationId xmlns:p14="http://schemas.microsoft.com/office/powerpoint/2010/main" val="24974832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dirty="0"/>
              <a:t>Fluorescente: </a:t>
            </a:r>
            <a:r>
              <a:rPr lang="es-ES" dirty="0"/>
              <a:t>Hg, Ar y Ne, excitándolos, los que emitirán luz al </a:t>
            </a:r>
            <a:r>
              <a:rPr lang="es-ES" dirty="0" err="1"/>
              <a:t>desexcitarse</a:t>
            </a:r>
            <a:r>
              <a:rPr lang="es-ES" dirty="0"/>
              <a:t>, principalmente en la región del ultravioleta (UV). </a:t>
            </a:r>
          </a:p>
          <a:p>
            <a:endParaRPr lang="es-ES" dirty="0"/>
          </a:p>
          <a:p>
            <a:r>
              <a:rPr lang="es-ES" dirty="0"/>
              <a:t>Halógena: i</a:t>
            </a:r>
            <a:r>
              <a:rPr lang="en-US" dirty="0" err="1">
                <a:hlinkClick r:id="rId3" tooltip="Incandescent light bulb"/>
              </a:rPr>
              <a:t>ncandescent</a:t>
            </a:r>
            <a:r>
              <a:rPr lang="en-US" dirty="0">
                <a:hlinkClick r:id="rId3" tooltip="Incandescent light bulb"/>
              </a:rPr>
              <a:t> lamp</a:t>
            </a:r>
            <a:r>
              <a:rPr lang="en-US" dirty="0"/>
              <a:t> consisting of a </a:t>
            </a:r>
            <a:r>
              <a:rPr lang="en-US" dirty="0">
                <a:hlinkClick r:id="rId4" tooltip="Tungsten filament"/>
              </a:rPr>
              <a:t>tungsten filament</a:t>
            </a:r>
            <a:r>
              <a:rPr lang="en-US" dirty="0"/>
              <a:t> sealed into a compact transparent envelope that is filled with a mixture of an </a:t>
            </a:r>
            <a:r>
              <a:rPr lang="en-US" dirty="0">
                <a:hlinkClick r:id="rId5" tooltip="Inert gas"/>
              </a:rPr>
              <a:t>inert gas</a:t>
            </a:r>
            <a:r>
              <a:rPr lang="en-US" dirty="0"/>
              <a:t> and a small amount of a </a:t>
            </a:r>
            <a:r>
              <a:rPr lang="en-US" dirty="0">
                <a:hlinkClick r:id="rId6" tooltip="Halogen"/>
              </a:rPr>
              <a:t>halogen</a:t>
            </a:r>
            <a:r>
              <a:rPr lang="en-US" dirty="0"/>
              <a:t> such as </a:t>
            </a:r>
            <a:r>
              <a:rPr lang="en-US" dirty="0">
                <a:hlinkClick r:id="rId7" tooltip="Iodine"/>
              </a:rPr>
              <a:t>iodine</a:t>
            </a:r>
            <a:r>
              <a:rPr lang="en-US" dirty="0"/>
              <a:t> or </a:t>
            </a:r>
            <a:r>
              <a:rPr lang="en-US" dirty="0">
                <a:hlinkClick r:id="rId8" tooltip="Bromine"/>
              </a:rPr>
              <a:t>bromine</a:t>
            </a:r>
            <a:r>
              <a:rPr lang="en-US" dirty="0"/>
              <a:t>. The combination of the halogen gas and the </a:t>
            </a:r>
            <a:r>
              <a:rPr lang="en-US" dirty="0">
                <a:hlinkClick r:id="rId9" tooltip="Tungsten"/>
              </a:rPr>
              <a:t>tungsten</a:t>
            </a:r>
            <a:r>
              <a:rPr lang="en-US" dirty="0"/>
              <a:t> filament produces a </a:t>
            </a:r>
            <a:r>
              <a:rPr lang="en-US" dirty="0">
                <a:hlinkClick r:id="rId10"/>
              </a:rPr>
              <a:t>halogen cycle</a:t>
            </a:r>
            <a:r>
              <a:rPr lang="en-US" dirty="0"/>
              <a:t> chemical reaction which redeposits evaporated tungsten to the filament, increasing its life and maintaining the clarity of the envelope.</a:t>
            </a:r>
          </a:p>
          <a:p>
            <a:endParaRPr lang="en-US" dirty="0"/>
          </a:p>
          <a:p>
            <a:r>
              <a:rPr lang="en-US" dirty="0" err="1"/>
              <a:t>Incandescente</a:t>
            </a:r>
            <a:r>
              <a:rPr lang="en-US" dirty="0"/>
              <a:t>: The filament is enclosed in a glass bulb with a vacuum or inert gas to protect the filament from </a:t>
            </a:r>
            <a:r>
              <a:rPr lang="en-US" dirty="0">
                <a:hlinkClick r:id="rId11" tooltip="Oxidation"/>
              </a:rPr>
              <a:t>oxidation</a:t>
            </a:r>
            <a:r>
              <a:rPr lang="en-US" dirty="0"/>
              <a:t>.</a:t>
            </a:r>
          </a:p>
          <a:p>
            <a:endParaRPr lang="en-US" dirty="0"/>
          </a:p>
          <a:p>
            <a:r>
              <a:rPr lang="en-US" dirty="0"/>
              <a:t>LED: </a:t>
            </a:r>
            <a:r>
              <a:rPr lang="es-ES" dirty="0"/>
              <a:t>Un </a:t>
            </a:r>
            <a:r>
              <a:rPr lang="es-ES" b="1" dirty="0"/>
              <a:t>diodo emisor de luz</a:t>
            </a:r>
            <a:r>
              <a:rPr lang="es-ES" dirty="0"/>
              <a:t> o </a:t>
            </a:r>
            <a:r>
              <a:rPr lang="es-ES" b="1" dirty="0"/>
              <a:t>led</a:t>
            </a:r>
            <a:r>
              <a:rPr lang="es-ES" baseline="30000" dirty="0">
                <a:hlinkClick r:id="rId12"/>
              </a:rPr>
              <a:t>6</a:t>
            </a:r>
            <a:r>
              <a:rPr lang="es-ES" dirty="0"/>
              <a:t>​</a:t>
            </a:r>
            <a:r>
              <a:rPr lang="es-ES" baseline="30000" dirty="0">
                <a:hlinkClick r:id="rId13"/>
              </a:rPr>
              <a:t>n 1</a:t>
            </a:r>
            <a:r>
              <a:rPr lang="es-ES" dirty="0"/>
              <a:t>​ (también conocido por la sigla LED, del </a:t>
            </a:r>
            <a:r>
              <a:rPr lang="es-ES" dirty="0">
                <a:hlinkClick r:id="rId14" tooltip="Idioma inglés"/>
              </a:rPr>
              <a:t>inglés</a:t>
            </a:r>
            <a:r>
              <a:rPr lang="es-ES" dirty="0"/>
              <a:t> </a:t>
            </a:r>
            <a:r>
              <a:rPr lang="es-ES" i="1" dirty="0"/>
              <a:t>light-</a:t>
            </a:r>
            <a:r>
              <a:rPr lang="es-ES" i="1" dirty="0" err="1"/>
              <a:t>emitting</a:t>
            </a:r>
            <a:r>
              <a:rPr lang="es-ES" i="1" dirty="0"/>
              <a:t> </a:t>
            </a:r>
            <a:r>
              <a:rPr lang="es-ES" i="1" dirty="0" err="1"/>
              <a:t>diode</a:t>
            </a:r>
            <a:r>
              <a:rPr lang="es-ES" dirty="0"/>
              <a:t>) es una fuente de </a:t>
            </a:r>
            <a:r>
              <a:rPr lang="es-ES" dirty="0">
                <a:hlinkClick r:id="rId15" tooltip="Luz"/>
              </a:rPr>
              <a:t>luz</a:t>
            </a:r>
            <a:r>
              <a:rPr lang="es-ES" dirty="0"/>
              <a:t> constituida por un material </a:t>
            </a:r>
            <a:r>
              <a:rPr lang="es-ES" dirty="0">
                <a:hlinkClick r:id="rId16" tooltip="Semiconductor"/>
              </a:rPr>
              <a:t>semiconductor</a:t>
            </a:r>
            <a:r>
              <a:rPr lang="es-ES" dirty="0"/>
              <a:t> dotado de dos </a:t>
            </a:r>
            <a:r>
              <a:rPr lang="es-ES" dirty="0">
                <a:hlinkClick r:id="rId17" tooltip="Pin (electrónica)"/>
              </a:rPr>
              <a:t>terminales</a:t>
            </a:r>
            <a:r>
              <a:rPr lang="es-ES" dirty="0"/>
              <a:t>. Se trata de un diodo de </a:t>
            </a:r>
            <a:r>
              <a:rPr lang="es-ES" dirty="0">
                <a:hlinkClick r:id="rId18" tooltip="Unión PN"/>
              </a:rPr>
              <a:t>unión p-n</a:t>
            </a:r>
            <a:r>
              <a:rPr lang="es-ES" dirty="0"/>
              <a:t>, que emite luz cuando está activado.</a:t>
            </a:r>
            <a:r>
              <a:rPr lang="es-ES" baseline="30000" dirty="0">
                <a:hlinkClick r:id="rId19"/>
              </a:rPr>
              <a:t>7</a:t>
            </a:r>
            <a:r>
              <a:rPr lang="es-ES" dirty="0"/>
              <a:t>​ Si se aplica una </a:t>
            </a:r>
            <a:r>
              <a:rPr lang="es-ES" dirty="0">
                <a:hlinkClick r:id="rId20" tooltip="Tensión (electricidad)"/>
              </a:rPr>
              <a:t>tensión</a:t>
            </a:r>
            <a:r>
              <a:rPr lang="es-ES" dirty="0"/>
              <a:t> adecuada a los terminales, los </a:t>
            </a:r>
            <a:r>
              <a:rPr lang="es-ES" dirty="0">
                <a:hlinkClick r:id="rId21" tooltip="Electrón"/>
              </a:rPr>
              <a:t>electrones</a:t>
            </a:r>
            <a:r>
              <a:rPr lang="es-ES" dirty="0"/>
              <a:t> se recombinan con los </a:t>
            </a:r>
            <a:r>
              <a:rPr lang="es-ES" dirty="0">
                <a:hlinkClick r:id="rId22" tooltip="Hueco de electrón"/>
              </a:rPr>
              <a:t>huecos</a:t>
            </a:r>
            <a:r>
              <a:rPr lang="es-ES" dirty="0"/>
              <a:t> en la región de la </a:t>
            </a:r>
            <a:r>
              <a:rPr lang="es-ES" dirty="0">
                <a:hlinkClick r:id="rId18" tooltip="Unión PN"/>
              </a:rPr>
              <a:t>unión p-n</a:t>
            </a:r>
            <a:r>
              <a:rPr lang="es-ES" dirty="0"/>
              <a:t> del dispositivo, liberando energía en forma de </a:t>
            </a:r>
            <a:r>
              <a:rPr lang="es-ES" dirty="0">
                <a:hlinkClick r:id="rId23" tooltip="Fotón"/>
              </a:rPr>
              <a:t>fotones</a:t>
            </a:r>
            <a:r>
              <a:rPr lang="es-ES" dirty="0"/>
              <a:t>. Este efecto se denomina </a:t>
            </a:r>
            <a:r>
              <a:rPr lang="es-ES" dirty="0">
                <a:hlinkClick r:id="rId24"/>
              </a:rPr>
              <a:t>electroluminiscencia</a:t>
            </a:r>
            <a:r>
              <a:rPr lang="es-ES" dirty="0"/>
              <a:t>, y el color de la luz generada (que depende de la energía de los </a:t>
            </a:r>
            <a:r>
              <a:rPr lang="es-ES" dirty="0">
                <a:hlinkClick r:id="rId23" tooltip="Fotón"/>
              </a:rPr>
              <a:t>fotones</a:t>
            </a:r>
            <a:r>
              <a:rPr lang="es-ES" dirty="0"/>
              <a:t> emitidos) viene determinado por la </a:t>
            </a:r>
            <a:r>
              <a:rPr lang="es-ES" dirty="0">
                <a:hlinkClick r:id="rId25" tooltip="Banda prohibida"/>
              </a:rPr>
              <a:t>anchura de la banda</a:t>
            </a:r>
            <a:r>
              <a:rPr lang="es-ES" dirty="0"/>
              <a:t> prohibida del semiconductor</a:t>
            </a:r>
            <a:endParaRPr lang="es-CO" dirty="0"/>
          </a:p>
        </p:txBody>
      </p:sp>
      <p:sp>
        <p:nvSpPr>
          <p:cNvPr id="4" name="Marcador de número de diapositiva 3"/>
          <p:cNvSpPr>
            <a:spLocks noGrp="1"/>
          </p:cNvSpPr>
          <p:nvPr>
            <p:ph type="sldNum" sz="quarter" idx="5"/>
          </p:nvPr>
        </p:nvSpPr>
        <p:spPr/>
        <p:txBody>
          <a:bodyPr/>
          <a:lstStyle/>
          <a:p>
            <a:fld id="{4FD3AD5B-88A4-42E4-9EE2-18CFFA52744F}" type="slidenum">
              <a:rPr lang="es-CO" smtClean="0"/>
              <a:t>19</a:t>
            </a:fld>
            <a:endParaRPr lang="es-CO"/>
          </a:p>
        </p:txBody>
      </p:sp>
    </p:spTree>
    <p:extLst>
      <p:ext uri="{BB962C8B-B14F-4D97-AF65-F5344CB8AC3E}">
        <p14:creationId xmlns:p14="http://schemas.microsoft.com/office/powerpoint/2010/main" val="34085107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dirty="0"/>
              <a:t>Fluorescente: </a:t>
            </a:r>
            <a:r>
              <a:rPr lang="es-ES" dirty="0"/>
              <a:t>Hg, Ar y Ne, excitándolos, los que emitirán luz al </a:t>
            </a:r>
            <a:r>
              <a:rPr lang="es-ES" dirty="0" err="1"/>
              <a:t>desexcitarse</a:t>
            </a:r>
            <a:r>
              <a:rPr lang="es-ES" dirty="0"/>
              <a:t>, principalmente en la región del ultravioleta (UV). </a:t>
            </a:r>
          </a:p>
          <a:p>
            <a:endParaRPr lang="es-ES" dirty="0"/>
          </a:p>
          <a:p>
            <a:r>
              <a:rPr lang="es-ES" dirty="0"/>
              <a:t>Halógena: i</a:t>
            </a:r>
            <a:r>
              <a:rPr lang="en-US" dirty="0" err="1">
                <a:hlinkClick r:id="rId3" tooltip="Incandescent light bulb"/>
              </a:rPr>
              <a:t>ncandescent</a:t>
            </a:r>
            <a:r>
              <a:rPr lang="en-US" dirty="0">
                <a:hlinkClick r:id="rId3" tooltip="Incandescent light bulb"/>
              </a:rPr>
              <a:t> lamp</a:t>
            </a:r>
            <a:r>
              <a:rPr lang="en-US" dirty="0"/>
              <a:t> consisting of a </a:t>
            </a:r>
            <a:r>
              <a:rPr lang="en-US" dirty="0">
                <a:hlinkClick r:id="rId4" tooltip="Tungsten filament"/>
              </a:rPr>
              <a:t>tungsten filament</a:t>
            </a:r>
            <a:r>
              <a:rPr lang="en-US" dirty="0"/>
              <a:t> sealed into a compact transparent envelope that is filled with a mixture of an </a:t>
            </a:r>
            <a:r>
              <a:rPr lang="en-US" dirty="0">
                <a:hlinkClick r:id="rId5" tooltip="Inert gas"/>
              </a:rPr>
              <a:t>inert gas</a:t>
            </a:r>
            <a:r>
              <a:rPr lang="en-US" dirty="0"/>
              <a:t> and a small amount of a </a:t>
            </a:r>
            <a:r>
              <a:rPr lang="en-US" dirty="0">
                <a:hlinkClick r:id="rId6" tooltip="Halogen"/>
              </a:rPr>
              <a:t>halogen</a:t>
            </a:r>
            <a:r>
              <a:rPr lang="en-US" dirty="0"/>
              <a:t> such as </a:t>
            </a:r>
            <a:r>
              <a:rPr lang="en-US" dirty="0">
                <a:hlinkClick r:id="rId7" tooltip="Iodine"/>
              </a:rPr>
              <a:t>iodine</a:t>
            </a:r>
            <a:r>
              <a:rPr lang="en-US" dirty="0"/>
              <a:t> or </a:t>
            </a:r>
            <a:r>
              <a:rPr lang="en-US" dirty="0">
                <a:hlinkClick r:id="rId8" tooltip="Bromine"/>
              </a:rPr>
              <a:t>bromine</a:t>
            </a:r>
            <a:r>
              <a:rPr lang="en-US" dirty="0"/>
              <a:t>. The combination of the halogen gas and the </a:t>
            </a:r>
            <a:r>
              <a:rPr lang="en-US" dirty="0">
                <a:hlinkClick r:id="rId9" tooltip="Tungsten"/>
              </a:rPr>
              <a:t>tungsten</a:t>
            </a:r>
            <a:r>
              <a:rPr lang="en-US" dirty="0"/>
              <a:t> filament produces a </a:t>
            </a:r>
            <a:r>
              <a:rPr lang="en-US" dirty="0">
                <a:hlinkClick r:id="rId10"/>
              </a:rPr>
              <a:t>halogen cycle</a:t>
            </a:r>
            <a:r>
              <a:rPr lang="en-US" dirty="0"/>
              <a:t> chemical reaction which redeposits evaporated tungsten to the filament, increasing its life and maintaining the clarity of the envelope.</a:t>
            </a:r>
          </a:p>
          <a:p>
            <a:endParaRPr lang="en-US" dirty="0"/>
          </a:p>
          <a:p>
            <a:r>
              <a:rPr lang="en-US" dirty="0" err="1"/>
              <a:t>Incandescente</a:t>
            </a:r>
            <a:r>
              <a:rPr lang="en-US" dirty="0"/>
              <a:t>: The filament is enclosed in a glass bulb with a vacuum or inert gas to protect the filament from </a:t>
            </a:r>
            <a:r>
              <a:rPr lang="en-US" dirty="0">
                <a:hlinkClick r:id="rId11" tooltip="Oxidation"/>
              </a:rPr>
              <a:t>oxidation</a:t>
            </a:r>
            <a:r>
              <a:rPr lang="en-US" dirty="0"/>
              <a:t>.</a:t>
            </a:r>
          </a:p>
          <a:p>
            <a:endParaRPr lang="en-US" dirty="0"/>
          </a:p>
          <a:p>
            <a:r>
              <a:rPr lang="en-US" dirty="0"/>
              <a:t>LED: </a:t>
            </a:r>
            <a:r>
              <a:rPr lang="es-ES" dirty="0"/>
              <a:t>Un </a:t>
            </a:r>
            <a:r>
              <a:rPr lang="es-ES" b="1" dirty="0"/>
              <a:t>diodo emisor de luz</a:t>
            </a:r>
            <a:r>
              <a:rPr lang="es-ES" dirty="0"/>
              <a:t> o </a:t>
            </a:r>
            <a:r>
              <a:rPr lang="es-ES" b="1" dirty="0"/>
              <a:t>led</a:t>
            </a:r>
            <a:r>
              <a:rPr lang="es-ES" baseline="30000" dirty="0">
                <a:hlinkClick r:id="rId12"/>
              </a:rPr>
              <a:t>6</a:t>
            </a:r>
            <a:r>
              <a:rPr lang="es-ES" dirty="0"/>
              <a:t>​</a:t>
            </a:r>
            <a:r>
              <a:rPr lang="es-ES" baseline="30000" dirty="0">
                <a:hlinkClick r:id="rId13"/>
              </a:rPr>
              <a:t>n 1</a:t>
            </a:r>
            <a:r>
              <a:rPr lang="es-ES" dirty="0"/>
              <a:t>​ (también conocido por la sigla LED, del </a:t>
            </a:r>
            <a:r>
              <a:rPr lang="es-ES" dirty="0">
                <a:hlinkClick r:id="rId14" tooltip="Idioma inglés"/>
              </a:rPr>
              <a:t>inglés</a:t>
            </a:r>
            <a:r>
              <a:rPr lang="es-ES" dirty="0"/>
              <a:t> </a:t>
            </a:r>
            <a:r>
              <a:rPr lang="es-ES" i="1" dirty="0"/>
              <a:t>light-</a:t>
            </a:r>
            <a:r>
              <a:rPr lang="es-ES" i="1" dirty="0" err="1"/>
              <a:t>emitting</a:t>
            </a:r>
            <a:r>
              <a:rPr lang="es-ES" i="1" dirty="0"/>
              <a:t> </a:t>
            </a:r>
            <a:r>
              <a:rPr lang="es-ES" i="1" dirty="0" err="1"/>
              <a:t>diode</a:t>
            </a:r>
            <a:r>
              <a:rPr lang="es-ES" dirty="0"/>
              <a:t>) es una fuente de </a:t>
            </a:r>
            <a:r>
              <a:rPr lang="es-ES" dirty="0">
                <a:hlinkClick r:id="rId15" tooltip="Luz"/>
              </a:rPr>
              <a:t>luz</a:t>
            </a:r>
            <a:r>
              <a:rPr lang="es-ES" dirty="0"/>
              <a:t> constituida por un material </a:t>
            </a:r>
            <a:r>
              <a:rPr lang="es-ES" dirty="0">
                <a:hlinkClick r:id="rId16" tooltip="Semiconductor"/>
              </a:rPr>
              <a:t>semiconductor</a:t>
            </a:r>
            <a:r>
              <a:rPr lang="es-ES" dirty="0"/>
              <a:t> dotado de dos </a:t>
            </a:r>
            <a:r>
              <a:rPr lang="es-ES" dirty="0">
                <a:hlinkClick r:id="rId17" tooltip="Pin (electrónica)"/>
              </a:rPr>
              <a:t>terminales</a:t>
            </a:r>
            <a:r>
              <a:rPr lang="es-ES" dirty="0"/>
              <a:t>. Se trata de un diodo de </a:t>
            </a:r>
            <a:r>
              <a:rPr lang="es-ES" dirty="0">
                <a:hlinkClick r:id="rId18" tooltip="Unión PN"/>
              </a:rPr>
              <a:t>unión p-n</a:t>
            </a:r>
            <a:r>
              <a:rPr lang="es-ES" dirty="0"/>
              <a:t>, que emite luz cuando está activado.</a:t>
            </a:r>
            <a:r>
              <a:rPr lang="es-ES" baseline="30000" dirty="0">
                <a:hlinkClick r:id="rId19"/>
              </a:rPr>
              <a:t>7</a:t>
            </a:r>
            <a:r>
              <a:rPr lang="es-ES" dirty="0"/>
              <a:t>​ Si se aplica una </a:t>
            </a:r>
            <a:r>
              <a:rPr lang="es-ES" dirty="0">
                <a:hlinkClick r:id="rId20" tooltip="Tensión (electricidad)"/>
              </a:rPr>
              <a:t>tensión</a:t>
            </a:r>
            <a:r>
              <a:rPr lang="es-ES" dirty="0"/>
              <a:t> adecuada a los terminales, los </a:t>
            </a:r>
            <a:r>
              <a:rPr lang="es-ES" dirty="0">
                <a:hlinkClick r:id="rId21" tooltip="Electrón"/>
              </a:rPr>
              <a:t>electrones</a:t>
            </a:r>
            <a:r>
              <a:rPr lang="es-ES" dirty="0"/>
              <a:t> se recombinan con los </a:t>
            </a:r>
            <a:r>
              <a:rPr lang="es-ES" dirty="0">
                <a:hlinkClick r:id="rId22" tooltip="Hueco de electrón"/>
              </a:rPr>
              <a:t>huecos</a:t>
            </a:r>
            <a:r>
              <a:rPr lang="es-ES" dirty="0"/>
              <a:t> en la región de la </a:t>
            </a:r>
            <a:r>
              <a:rPr lang="es-ES" dirty="0">
                <a:hlinkClick r:id="rId18" tooltip="Unión PN"/>
              </a:rPr>
              <a:t>unión p-n</a:t>
            </a:r>
            <a:r>
              <a:rPr lang="es-ES" dirty="0"/>
              <a:t> del dispositivo, liberando energía en forma de </a:t>
            </a:r>
            <a:r>
              <a:rPr lang="es-ES" dirty="0">
                <a:hlinkClick r:id="rId23" tooltip="Fotón"/>
              </a:rPr>
              <a:t>fotones</a:t>
            </a:r>
            <a:r>
              <a:rPr lang="es-ES" dirty="0"/>
              <a:t>. Este efecto se denomina </a:t>
            </a:r>
            <a:r>
              <a:rPr lang="es-ES" dirty="0">
                <a:hlinkClick r:id="rId24"/>
              </a:rPr>
              <a:t>electroluminiscencia</a:t>
            </a:r>
            <a:r>
              <a:rPr lang="es-ES" dirty="0"/>
              <a:t>, y el color de la luz generada (que depende de la energía de los </a:t>
            </a:r>
            <a:r>
              <a:rPr lang="es-ES" dirty="0">
                <a:hlinkClick r:id="rId23" tooltip="Fotón"/>
              </a:rPr>
              <a:t>fotones</a:t>
            </a:r>
            <a:r>
              <a:rPr lang="es-ES" dirty="0"/>
              <a:t> emitidos) viene determinado por la </a:t>
            </a:r>
            <a:r>
              <a:rPr lang="es-ES" dirty="0">
                <a:hlinkClick r:id="rId25" tooltip="Banda prohibida"/>
              </a:rPr>
              <a:t>anchura de la banda</a:t>
            </a:r>
            <a:r>
              <a:rPr lang="es-ES" dirty="0"/>
              <a:t> prohibida del semiconductor</a:t>
            </a:r>
            <a:endParaRPr lang="es-CO" dirty="0"/>
          </a:p>
        </p:txBody>
      </p:sp>
      <p:sp>
        <p:nvSpPr>
          <p:cNvPr id="4" name="Marcador de número de diapositiva 3"/>
          <p:cNvSpPr>
            <a:spLocks noGrp="1"/>
          </p:cNvSpPr>
          <p:nvPr>
            <p:ph type="sldNum" sz="quarter" idx="5"/>
          </p:nvPr>
        </p:nvSpPr>
        <p:spPr/>
        <p:txBody>
          <a:bodyPr/>
          <a:lstStyle/>
          <a:p>
            <a:fld id="{4FD3AD5B-88A4-42E4-9EE2-18CFFA52744F}" type="slidenum">
              <a:rPr lang="es-CO" smtClean="0"/>
              <a:t>20</a:t>
            </a:fld>
            <a:endParaRPr lang="es-CO"/>
          </a:p>
        </p:txBody>
      </p:sp>
    </p:spTree>
    <p:extLst>
      <p:ext uri="{BB962C8B-B14F-4D97-AF65-F5344CB8AC3E}">
        <p14:creationId xmlns:p14="http://schemas.microsoft.com/office/powerpoint/2010/main" val="7322373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dirty="0"/>
              <a:t>Fluorescente: </a:t>
            </a:r>
            <a:r>
              <a:rPr lang="es-ES" dirty="0"/>
              <a:t>Hg, Ar y Ne, excitándolos, los que emitirán luz al </a:t>
            </a:r>
            <a:r>
              <a:rPr lang="es-ES" dirty="0" err="1"/>
              <a:t>desexcitarse</a:t>
            </a:r>
            <a:r>
              <a:rPr lang="es-ES" dirty="0"/>
              <a:t>, principalmente en la región del ultravioleta (UV). </a:t>
            </a:r>
          </a:p>
          <a:p>
            <a:endParaRPr lang="es-ES" dirty="0"/>
          </a:p>
          <a:p>
            <a:r>
              <a:rPr lang="es-ES" dirty="0"/>
              <a:t>Halógena: i</a:t>
            </a:r>
            <a:r>
              <a:rPr lang="en-US" dirty="0" err="1">
                <a:hlinkClick r:id="rId3" tooltip="Incandescent light bulb"/>
              </a:rPr>
              <a:t>ncandescent</a:t>
            </a:r>
            <a:r>
              <a:rPr lang="en-US" dirty="0">
                <a:hlinkClick r:id="rId3" tooltip="Incandescent light bulb"/>
              </a:rPr>
              <a:t> lamp</a:t>
            </a:r>
            <a:r>
              <a:rPr lang="en-US" dirty="0"/>
              <a:t> consisting of a </a:t>
            </a:r>
            <a:r>
              <a:rPr lang="en-US" dirty="0">
                <a:hlinkClick r:id="rId4" tooltip="Tungsten filament"/>
              </a:rPr>
              <a:t>tungsten filament</a:t>
            </a:r>
            <a:r>
              <a:rPr lang="en-US" dirty="0"/>
              <a:t> sealed into a compact transparent envelope that is filled with a mixture of an </a:t>
            </a:r>
            <a:r>
              <a:rPr lang="en-US" dirty="0">
                <a:hlinkClick r:id="rId5" tooltip="Inert gas"/>
              </a:rPr>
              <a:t>inert gas</a:t>
            </a:r>
            <a:r>
              <a:rPr lang="en-US" dirty="0"/>
              <a:t> and a small amount of a </a:t>
            </a:r>
            <a:r>
              <a:rPr lang="en-US" dirty="0">
                <a:hlinkClick r:id="rId6" tooltip="Halogen"/>
              </a:rPr>
              <a:t>halogen</a:t>
            </a:r>
            <a:r>
              <a:rPr lang="en-US" dirty="0"/>
              <a:t> such as </a:t>
            </a:r>
            <a:r>
              <a:rPr lang="en-US" dirty="0">
                <a:hlinkClick r:id="rId7" tooltip="Iodine"/>
              </a:rPr>
              <a:t>iodine</a:t>
            </a:r>
            <a:r>
              <a:rPr lang="en-US" dirty="0"/>
              <a:t> or </a:t>
            </a:r>
            <a:r>
              <a:rPr lang="en-US" dirty="0">
                <a:hlinkClick r:id="rId8" tooltip="Bromine"/>
              </a:rPr>
              <a:t>bromine</a:t>
            </a:r>
            <a:r>
              <a:rPr lang="en-US" dirty="0"/>
              <a:t>. The combination of the halogen gas and the </a:t>
            </a:r>
            <a:r>
              <a:rPr lang="en-US" dirty="0">
                <a:hlinkClick r:id="rId9" tooltip="Tungsten"/>
              </a:rPr>
              <a:t>tungsten</a:t>
            </a:r>
            <a:r>
              <a:rPr lang="en-US" dirty="0"/>
              <a:t> filament produces a </a:t>
            </a:r>
            <a:r>
              <a:rPr lang="en-US" dirty="0">
                <a:hlinkClick r:id="rId10"/>
              </a:rPr>
              <a:t>halogen cycle</a:t>
            </a:r>
            <a:r>
              <a:rPr lang="en-US" dirty="0"/>
              <a:t> chemical reaction which redeposits evaporated tungsten to the filament, increasing its life and maintaining the clarity of the envelope.</a:t>
            </a:r>
          </a:p>
          <a:p>
            <a:endParaRPr lang="en-US" dirty="0"/>
          </a:p>
          <a:p>
            <a:r>
              <a:rPr lang="en-US" dirty="0" err="1"/>
              <a:t>Incandescente</a:t>
            </a:r>
            <a:r>
              <a:rPr lang="en-US" dirty="0"/>
              <a:t>: The filament is enclosed in a glass bulb with a vacuum or inert gas to protect the filament from </a:t>
            </a:r>
            <a:r>
              <a:rPr lang="en-US" dirty="0">
                <a:hlinkClick r:id="rId11" tooltip="Oxidation"/>
              </a:rPr>
              <a:t>oxidation</a:t>
            </a:r>
            <a:r>
              <a:rPr lang="en-US" dirty="0"/>
              <a:t>.</a:t>
            </a:r>
          </a:p>
          <a:p>
            <a:endParaRPr lang="en-US" dirty="0"/>
          </a:p>
          <a:p>
            <a:r>
              <a:rPr lang="en-US" dirty="0"/>
              <a:t>LED: </a:t>
            </a:r>
            <a:r>
              <a:rPr lang="es-ES" dirty="0"/>
              <a:t>Un </a:t>
            </a:r>
            <a:r>
              <a:rPr lang="es-ES" b="1" dirty="0"/>
              <a:t>diodo emisor de luz</a:t>
            </a:r>
            <a:r>
              <a:rPr lang="es-ES" dirty="0"/>
              <a:t> o </a:t>
            </a:r>
            <a:r>
              <a:rPr lang="es-ES" b="1" dirty="0"/>
              <a:t>led</a:t>
            </a:r>
            <a:r>
              <a:rPr lang="es-ES" baseline="30000" dirty="0">
                <a:hlinkClick r:id="rId12"/>
              </a:rPr>
              <a:t>6</a:t>
            </a:r>
            <a:r>
              <a:rPr lang="es-ES" dirty="0"/>
              <a:t>​</a:t>
            </a:r>
            <a:r>
              <a:rPr lang="es-ES" baseline="30000" dirty="0">
                <a:hlinkClick r:id="rId13"/>
              </a:rPr>
              <a:t>n 1</a:t>
            </a:r>
            <a:r>
              <a:rPr lang="es-ES" dirty="0"/>
              <a:t>​ (también conocido por la sigla LED, del </a:t>
            </a:r>
            <a:r>
              <a:rPr lang="es-ES" dirty="0">
                <a:hlinkClick r:id="rId14" tooltip="Idioma inglés"/>
              </a:rPr>
              <a:t>inglés</a:t>
            </a:r>
            <a:r>
              <a:rPr lang="es-ES" dirty="0"/>
              <a:t> </a:t>
            </a:r>
            <a:r>
              <a:rPr lang="es-ES" i="1" dirty="0"/>
              <a:t>light-</a:t>
            </a:r>
            <a:r>
              <a:rPr lang="es-ES" i="1" dirty="0" err="1"/>
              <a:t>emitting</a:t>
            </a:r>
            <a:r>
              <a:rPr lang="es-ES" i="1" dirty="0"/>
              <a:t> </a:t>
            </a:r>
            <a:r>
              <a:rPr lang="es-ES" i="1" dirty="0" err="1"/>
              <a:t>diode</a:t>
            </a:r>
            <a:r>
              <a:rPr lang="es-ES" dirty="0"/>
              <a:t>) es una fuente de </a:t>
            </a:r>
            <a:r>
              <a:rPr lang="es-ES" dirty="0">
                <a:hlinkClick r:id="rId15" tooltip="Luz"/>
              </a:rPr>
              <a:t>luz</a:t>
            </a:r>
            <a:r>
              <a:rPr lang="es-ES" dirty="0"/>
              <a:t> constituida por un material </a:t>
            </a:r>
            <a:r>
              <a:rPr lang="es-ES" dirty="0">
                <a:hlinkClick r:id="rId16" tooltip="Semiconductor"/>
              </a:rPr>
              <a:t>semiconductor</a:t>
            </a:r>
            <a:r>
              <a:rPr lang="es-ES" dirty="0"/>
              <a:t> dotado de dos </a:t>
            </a:r>
            <a:r>
              <a:rPr lang="es-ES" dirty="0">
                <a:hlinkClick r:id="rId17" tooltip="Pin (electrónica)"/>
              </a:rPr>
              <a:t>terminales</a:t>
            </a:r>
            <a:r>
              <a:rPr lang="es-ES" dirty="0"/>
              <a:t>. Se trata de un diodo de </a:t>
            </a:r>
            <a:r>
              <a:rPr lang="es-ES" dirty="0">
                <a:hlinkClick r:id="rId18" tooltip="Unión PN"/>
              </a:rPr>
              <a:t>unión p-n</a:t>
            </a:r>
            <a:r>
              <a:rPr lang="es-ES" dirty="0"/>
              <a:t>, que emite luz cuando está activado.</a:t>
            </a:r>
            <a:r>
              <a:rPr lang="es-ES" baseline="30000" dirty="0">
                <a:hlinkClick r:id="rId19"/>
              </a:rPr>
              <a:t>7</a:t>
            </a:r>
            <a:r>
              <a:rPr lang="es-ES" dirty="0"/>
              <a:t>​ Si se aplica una </a:t>
            </a:r>
            <a:r>
              <a:rPr lang="es-ES" dirty="0">
                <a:hlinkClick r:id="rId20" tooltip="Tensión (electricidad)"/>
              </a:rPr>
              <a:t>tensión</a:t>
            </a:r>
            <a:r>
              <a:rPr lang="es-ES" dirty="0"/>
              <a:t> adecuada a los terminales, los </a:t>
            </a:r>
            <a:r>
              <a:rPr lang="es-ES" dirty="0">
                <a:hlinkClick r:id="rId21" tooltip="Electrón"/>
              </a:rPr>
              <a:t>electrones</a:t>
            </a:r>
            <a:r>
              <a:rPr lang="es-ES" dirty="0"/>
              <a:t> se recombinan con los </a:t>
            </a:r>
            <a:r>
              <a:rPr lang="es-ES" dirty="0">
                <a:hlinkClick r:id="rId22" tooltip="Hueco de electrón"/>
              </a:rPr>
              <a:t>huecos</a:t>
            </a:r>
            <a:r>
              <a:rPr lang="es-ES" dirty="0"/>
              <a:t> en la región de la </a:t>
            </a:r>
            <a:r>
              <a:rPr lang="es-ES" dirty="0">
                <a:hlinkClick r:id="rId18" tooltip="Unión PN"/>
              </a:rPr>
              <a:t>unión p-n</a:t>
            </a:r>
            <a:r>
              <a:rPr lang="es-ES" dirty="0"/>
              <a:t> del dispositivo, liberando energía en forma de </a:t>
            </a:r>
            <a:r>
              <a:rPr lang="es-ES" dirty="0">
                <a:hlinkClick r:id="rId23" tooltip="Fotón"/>
              </a:rPr>
              <a:t>fotones</a:t>
            </a:r>
            <a:r>
              <a:rPr lang="es-ES" dirty="0"/>
              <a:t>. Este efecto se denomina </a:t>
            </a:r>
            <a:r>
              <a:rPr lang="es-ES" dirty="0">
                <a:hlinkClick r:id="rId24"/>
              </a:rPr>
              <a:t>electroluminiscencia</a:t>
            </a:r>
            <a:r>
              <a:rPr lang="es-ES" dirty="0"/>
              <a:t>, y el color de la luz generada (que depende de la energía de los </a:t>
            </a:r>
            <a:r>
              <a:rPr lang="es-ES" dirty="0">
                <a:hlinkClick r:id="rId23" tooltip="Fotón"/>
              </a:rPr>
              <a:t>fotones</a:t>
            </a:r>
            <a:r>
              <a:rPr lang="es-ES" dirty="0"/>
              <a:t> emitidos) viene determinado por la </a:t>
            </a:r>
            <a:r>
              <a:rPr lang="es-ES" dirty="0">
                <a:hlinkClick r:id="rId25" tooltip="Banda prohibida"/>
              </a:rPr>
              <a:t>anchura de la banda</a:t>
            </a:r>
            <a:r>
              <a:rPr lang="es-ES" dirty="0"/>
              <a:t> prohibida del semiconductor</a:t>
            </a:r>
            <a:endParaRPr lang="es-CO" dirty="0"/>
          </a:p>
        </p:txBody>
      </p:sp>
      <p:sp>
        <p:nvSpPr>
          <p:cNvPr id="4" name="Marcador de número de diapositiva 3"/>
          <p:cNvSpPr>
            <a:spLocks noGrp="1"/>
          </p:cNvSpPr>
          <p:nvPr>
            <p:ph type="sldNum" sz="quarter" idx="5"/>
          </p:nvPr>
        </p:nvSpPr>
        <p:spPr/>
        <p:txBody>
          <a:bodyPr/>
          <a:lstStyle/>
          <a:p>
            <a:fld id="{4FD3AD5B-88A4-42E4-9EE2-18CFFA52744F}" type="slidenum">
              <a:rPr lang="es-CO" smtClean="0"/>
              <a:t>21</a:t>
            </a:fld>
            <a:endParaRPr lang="es-CO"/>
          </a:p>
        </p:txBody>
      </p:sp>
    </p:spTree>
    <p:extLst>
      <p:ext uri="{BB962C8B-B14F-4D97-AF65-F5344CB8AC3E}">
        <p14:creationId xmlns:p14="http://schemas.microsoft.com/office/powerpoint/2010/main" val="19957723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dirty="0"/>
              <a:t>Fluorescente: </a:t>
            </a:r>
            <a:r>
              <a:rPr lang="es-ES" dirty="0"/>
              <a:t>Hg, Ar y Ne, excitándolos, los que emitirán luz al </a:t>
            </a:r>
            <a:r>
              <a:rPr lang="es-ES" dirty="0" err="1"/>
              <a:t>desexcitarse</a:t>
            </a:r>
            <a:r>
              <a:rPr lang="es-ES" dirty="0"/>
              <a:t>, principalmente en la región del ultravioleta (UV). </a:t>
            </a:r>
          </a:p>
          <a:p>
            <a:endParaRPr lang="es-ES" dirty="0"/>
          </a:p>
          <a:p>
            <a:r>
              <a:rPr lang="es-ES" dirty="0"/>
              <a:t>Halógena: i</a:t>
            </a:r>
            <a:r>
              <a:rPr lang="en-US" dirty="0" err="1">
                <a:hlinkClick r:id="rId3" tooltip="Incandescent light bulb"/>
              </a:rPr>
              <a:t>ncandescent</a:t>
            </a:r>
            <a:r>
              <a:rPr lang="en-US" dirty="0">
                <a:hlinkClick r:id="rId3" tooltip="Incandescent light bulb"/>
              </a:rPr>
              <a:t> lamp</a:t>
            </a:r>
            <a:r>
              <a:rPr lang="en-US" dirty="0"/>
              <a:t> consisting of a </a:t>
            </a:r>
            <a:r>
              <a:rPr lang="en-US" dirty="0">
                <a:hlinkClick r:id="rId4" tooltip="Tungsten filament"/>
              </a:rPr>
              <a:t>tungsten filament</a:t>
            </a:r>
            <a:r>
              <a:rPr lang="en-US" dirty="0"/>
              <a:t> sealed into a compact transparent envelope that is filled with a mixture of an </a:t>
            </a:r>
            <a:r>
              <a:rPr lang="en-US" dirty="0">
                <a:hlinkClick r:id="rId5" tooltip="Inert gas"/>
              </a:rPr>
              <a:t>inert gas</a:t>
            </a:r>
            <a:r>
              <a:rPr lang="en-US" dirty="0"/>
              <a:t> and a small amount of a </a:t>
            </a:r>
            <a:r>
              <a:rPr lang="en-US" dirty="0">
                <a:hlinkClick r:id="rId6" tooltip="Halogen"/>
              </a:rPr>
              <a:t>halogen</a:t>
            </a:r>
            <a:r>
              <a:rPr lang="en-US" dirty="0"/>
              <a:t> such as </a:t>
            </a:r>
            <a:r>
              <a:rPr lang="en-US" dirty="0">
                <a:hlinkClick r:id="rId7" tooltip="Iodine"/>
              </a:rPr>
              <a:t>iodine</a:t>
            </a:r>
            <a:r>
              <a:rPr lang="en-US" dirty="0"/>
              <a:t> or </a:t>
            </a:r>
            <a:r>
              <a:rPr lang="en-US" dirty="0">
                <a:hlinkClick r:id="rId8" tooltip="Bromine"/>
              </a:rPr>
              <a:t>bromine</a:t>
            </a:r>
            <a:r>
              <a:rPr lang="en-US" dirty="0"/>
              <a:t>. The combination of the halogen gas and the </a:t>
            </a:r>
            <a:r>
              <a:rPr lang="en-US" dirty="0">
                <a:hlinkClick r:id="rId9" tooltip="Tungsten"/>
              </a:rPr>
              <a:t>tungsten</a:t>
            </a:r>
            <a:r>
              <a:rPr lang="en-US" dirty="0"/>
              <a:t> filament produces a </a:t>
            </a:r>
            <a:r>
              <a:rPr lang="en-US" dirty="0">
                <a:hlinkClick r:id="rId10"/>
              </a:rPr>
              <a:t>halogen cycle</a:t>
            </a:r>
            <a:r>
              <a:rPr lang="en-US" dirty="0"/>
              <a:t> chemical reaction which redeposits evaporated tungsten to the filament, increasing its life and maintaining the clarity of the envelope.</a:t>
            </a:r>
          </a:p>
          <a:p>
            <a:endParaRPr lang="en-US" dirty="0"/>
          </a:p>
          <a:p>
            <a:r>
              <a:rPr lang="en-US" dirty="0" err="1"/>
              <a:t>Incandescente</a:t>
            </a:r>
            <a:r>
              <a:rPr lang="en-US" dirty="0"/>
              <a:t>: The filament is enclosed in a glass bulb with a vacuum or inert gas to protect the filament from </a:t>
            </a:r>
            <a:r>
              <a:rPr lang="en-US" dirty="0">
                <a:hlinkClick r:id="rId11" tooltip="Oxidation"/>
              </a:rPr>
              <a:t>oxidation</a:t>
            </a:r>
            <a:r>
              <a:rPr lang="en-US" dirty="0"/>
              <a:t>.</a:t>
            </a:r>
          </a:p>
          <a:p>
            <a:endParaRPr lang="en-US" dirty="0"/>
          </a:p>
          <a:p>
            <a:r>
              <a:rPr lang="en-US" dirty="0"/>
              <a:t>LED: </a:t>
            </a:r>
            <a:r>
              <a:rPr lang="es-ES" dirty="0"/>
              <a:t>Un </a:t>
            </a:r>
            <a:r>
              <a:rPr lang="es-ES" b="1" dirty="0"/>
              <a:t>diodo emisor de luz</a:t>
            </a:r>
            <a:r>
              <a:rPr lang="es-ES" dirty="0"/>
              <a:t> o </a:t>
            </a:r>
            <a:r>
              <a:rPr lang="es-ES" b="1" dirty="0"/>
              <a:t>led</a:t>
            </a:r>
            <a:r>
              <a:rPr lang="es-ES" baseline="30000" dirty="0">
                <a:hlinkClick r:id="rId12"/>
              </a:rPr>
              <a:t>6</a:t>
            </a:r>
            <a:r>
              <a:rPr lang="es-ES" dirty="0"/>
              <a:t>​</a:t>
            </a:r>
            <a:r>
              <a:rPr lang="es-ES" baseline="30000" dirty="0">
                <a:hlinkClick r:id="rId13"/>
              </a:rPr>
              <a:t>n 1</a:t>
            </a:r>
            <a:r>
              <a:rPr lang="es-ES" dirty="0"/>
              <a:t>​ (también conocido por la sigla LED, del </a:t>
            </a:r>
            <a:r>
              <a:rPr lang="es-ES" dirty="0">
                <a:hlinkClick r:id="rId14" tooltip="Idioma inglés"/>
              </a:rPr>
              <a:t>inglés</a:t>
            </a:r>
            <a:r>
              <a:rPr lang="es-ES" dirty="0"/>
              <a:t> </a:t>
            </a:r>
            <a:r>
              <a:rPr lang="es-ES" i="1" dirty="0"/>
              <a:t>light-</a:t>
            </a:r>
            <a:r>
              <a:rPr lang="es-ES" i="1" dirty="0" err="1"/>
              <a:t>emitting</a:t>
            </a:r>
            <a:r>
              <a:rPr lang="es-ES" i="1" dirty="0"/>
              <a:t> </a:t>
            </a:r>
            <a:r>
              <a:rPr lang="es-ES" i="1" dirty="0" err="1"/>
              <a:t>diode</a:t>
            </a:r>
            <a:r>
              <a:rPr lang="es-ES" dirty="0"/>
              <a:t>) es una fuente de </a:t>
            </a:r>
            <a:r>
              <a:rPr lang="es-ES" dirty="0">
                <a:hlinkClick r:id="rId15" tooltip="Luz"/>
              </a:rPr>
              <a:t>luz</a:t>
            </a:r>
            <a:r>
              <a:rPr lang="es-ES" dirty="0"/>
              <a:t> constituida por un material </a:t>
            </a:r>
            <a:r>
              <a:rPr lang="es-ES" dirty="0">
                <a:hlinkClick r:id="rId16" tooltip="Semiconductor"/>
              </a:rPr>
              <a:t>semiconductor</a:t>
            </a:r>
            <a:r>
              <a:rPr lang="es-ES" dirty="0"/>
              <a:t> dotado de dos </a:t>
            </a:r>
            <a:r>
              <a:rPr lang="es-ES" dirty="0">
                <a:hlinkClick r:id="rId17" tooltip="Pin (electrónica)"/>
              </a:rPr>
              <a:t>terminales</a:t>
            </a:r>
            <a:r>
              <a:rPr lang="es-ES" dirty="0"/>
              <a:t>. Se trata de un diodo de </a:t>
            </a:r>
            <a:r>
              <a:rPr lang="es-ES" dirty="0">
                <a:hlinkClick r:id="rId18" tooltip="Unión PN"/>
              </a:rPr>
              <a:t>unión p-n</a:t>
            </a:r>
            <a:r>
              <a:rPr lang="es-ES" dirty="0"/>
              <a:t>, que emite luz cuando está activado.</a:t>
            </a:r>
            <a:r>
              <a:rPr lang="es-ES" baseline="30000" dirty="0">
                <a:hlinkClick r:id="rId19"/>
              </a:rPr>
              <a:t>7</a:t>
            </a:r>
            <a:r>
              <a:rPr lang="es-ES" dirty="0"/>
              <a:t>​ Si se aplica una </a:t>
            </a:r>
            <a:r>
              <a:rPr lang="es-ES" dirty="0">
                <a:hlinkClick r:id="rId20" tooltip="Tensión (electricidad)"/>
              </a:rPr>
              <a:t>tensión</a:t>
            </a:r>
            <a:r>
              <a:rPr lang="es-ES" dirty="0"/>
              <a:t> adecuada a los terminales, los </a:t>
            </a:r>
            <a:r>
              <a:rPr lang="es-ES" dirty="0">
                <a:hlinkClick r:id="rId21" tooltip="Electrón"/>
              </a:rPr>
              <a:t>electrones</a:t>
            </a:r>
            <a:r>
              <a:rPr lang="es-ES" dirty="0"/>
              <a:t> se recombinan con los </a:t>
            </a:r>
            <a:r>
              <a:rPr lang="es-ES" dirty="0">
                <a:hlinkClick r:id="rId22" tooltip="Hueco de electrón"/>
              </a:rPr>
              <a:t>huecos</a:t>
            </a:r>
            <a:r>
              <a:rPr lang="es-ES" dirty="0"/>
              <a:t> en la región de la </a:t>
            </a:r>
            <a:r>
              <a:rPr lang="es-ES" dirty="0">
                <a:hlinkClick r:id="rId18" tooltip="Unión PN"/>
              </a:rPr>
              <a:t>unión p-n</a:t>
            </a:r>
            <a:r>
              <a:rPr lang="es-ES" dirty="0"/>
              <a:t> del dispositivo, liberando energía en forma de </a:t>
            </a:r>
            <a:r>
              <a:rPr lang="es-ES" dirty="0">
                <a:hlinkClick r:id="rId23" tooltip="Fotón"/>
              </a:rPr>
              <a:t>fotones</a:t>
            </a:r>
            <a:r>
              <a:rPr lang="es-ES" dirty="0"/>
              <a:t>. Este efecto se denomina </a:t>
            </a:r>
            <a:r>
              <a:rPr lang="es-ES" dirty="0">
                <a:hlinkClick r:id="rId24"/>
              </a:rPr>
              <a:t>electroluminiscencia</a:t>
            </a:r>
            <a:r>
              <a:rPr lang="es-ES" dirty="0"/>
              <a:t>, y el color de la luz generada (que depende de la energía de los </a:t>
            </a:r>
            <a:r>
              <a:rPr lang="es-ES" dirty="0">
                <a:hlinkClick r:id="rId23" tooltip="Fotón"/>
              </a:rPr>
              <a:t>fotones</a:t>
            </a:r>
            <a:r>
              <a:rPr lang="es-ES" dirty="0"/>
              <a:t> emitidos) viene determinado por la </a:t>
            </a:r>
            <a:r>
              <a:rPr lang="es-ES" dirty="0">
                <a:hlinkClick r:id="rId25" tooltip="Banda prohibida"/>
              </a:rPr>
              <a:t>anchura de la banda</a:t>
            </a:r>
            <a:r>
              <a:rPr lang="es-ES" dirty="0"/>
              <a:t> prohibida del semiconductor</a:t>
            </a:r>
            <a:endParaRPr lang="es-CO" dirty="0"/>
          </a:p>
        </p:txBody>
      </p:sp>
      <p:sp>
        <p:nvSpPr>
          <p:cNvPr id="4" name="Marcador de número de diapositiva 3"/>
          <p:cNvSpPr>
            <a:spLocks noGrp="1"/>
          </p:cNvSpPr>
          <p:nvPr>
            <p:ph type="sldNum" sz="quarter" idx="5"/>
          </p:nvPr>
        </p:nvSpPr>
        <p:spPr/>
        <p:txBody>
          <a:bodyPr/>
          <a:lstStyle/>
          <a:p>
            <a:fld id="{4FD3AD5B-88A4-42E4-9EE2-18CFFA52744F}" type="slidenum">
              <a:rPr lang="es-CO" smtClean="0"/>
              <a:t>22</a:t>
            </a:fld>
            <a:endParaRPr lang="es-CO"/>
          </a:p>
        </p:txBody>
      </p:sp>
    </p:spTree>
    <p:extLst>
      <p:ext uri="{BB962C8B-B14F-4D97-AF65-F5344CB8AC3E}">
        <p14:creationId xmlns:p14="http://schemas.microsoft.com/office/powerpoint/2010/main" val="765435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dirty="0"/>
              <a:t>Fluorescente: </a:t>
            </a:r>
            <a:r>
              <a:rPr lang="es-ES" dirty="0"/>
              <a:t>Hg, Ar y Ne, excitándolos, los que emitirán luz al </a:t>
            </a:r>
            <a:r>
              <a:rPr lang="es-ES" dirty="0" err="1"/>
              <a:t>desexcitarse</a:t>
            </a:r>
            <a:r>
              <a:rPr lang="es-ES" dirty="0"/>
              <a:t>, principalmente en la región del ultravioleta (UV). </a:t>
            </a:r>
          </a:p>
          <a:p>
            <a:endParaRPr lang="es-ES" dirty="0"/>
          </a:p>
          <a:p>
            <a:r>
              <a:rPr lang="es-ES" dirty="0"/>
              <a:t>Halógena: i</a:t>
            </a:r>
            <a:r>
              <a:rPr lang="en-US" dirty="0" err="1">
                <a:hlinkClick r:id="rId3" tooltip="Incandescent light bulb"/>
              </a:rPr>
              <a:t>ncandescent</a:t>
            </a:r>
            <a:r>
              <a:rPr lang="en-US" dirty="0">
                <a:hlinkClick r:id="rId3" tooltip="Incandescent light bulb"/>
              </a:rPr>
              <a:t> lamp</a:t>
            </a:r>
            <a:r>
              <a:rPr lang="en-US" dirty="0"/>
              <a:t> consisting of a </a:t>
            </a:r>
            <a:r>
              <a:rPr lang="en-US" dirty="0">
                <a:hlinkClick r:id="rId4" tooltip="Tungsten filament"/>
              </a:rPr>
              <a:t>tungsten filament</a:t>
            </a:r>
            <a:r>
              <a:rPr lang="en-US" dirty="0"/>
              <a:t> sealed into a compact transparent envelope that is filled with a mixture of an </a:t>
            </a:r>
            <a:r>
              <a:rPr lang="en-US" dirty="0">
                <a:hlinkClick r:id="rId5" tooltip="Inert gas"/>
              </a:rPr>
              <a:t>inert gas</a:t>
            </a:r>
            <a:r>
              <a:rPr lang="en-US" dirty="0"/>
              <a:t> and a small amount of a </a:t>
            </a:r>
            <a:r>
              <a:rPr lang="en-US" dirty="0">
                <a:hlinkClick r:id="rId6" tooltip="Halogen"/>
              </a:rPr>
              <a:t>halogen</a:t>
            </a:r>
            <a:r>
              <a:rPr lang="en-US" dirty="0"/>
              <a:t> such as </a:t>
            </a:r>
            <a:r>
              <a:rPr lang="en-US" dirty="0">
                <a:hlinkClick r:id="rId7" tooltip="Iodine"/>
              </a:rPr>
              <a:t>iodine</a:t>
            </a:r>
            <a:r>
              <a:rPr lang="en-US" dirty="0"/>
              <a:t> or </a:t>
            </a:r>
            <a:r>
              <a:rPr lang="en-US" dirty="0">
                <a:hlinkClick r:id="rId8" tooltip="Bromine"/>
              </a:rPr>
              <a:t>bromine</a:t>
            </a:r>
            <a:r>
              <a:rPr lang="en-US" dirty="0"/>
              <a:t>. The combination of the halogen gas and the </a:t>
            </a:r>
            <a:r>
              <a:rPr lang="en-US" dirty="0">
                <a:hlinkClick r:id="rId9" tooltip="Tungsten"/>
              </a:rPr>
              <a:t>tungsten</a:t>
            </a:r>
            <a:r>
              <a:rPr lang="en-US" dirty="0"/>
              <a:t> filament produces a </a:t>
            </a:r>
            <a:r>
              <a:rPr lang="en-US" dirty="0">
                <a:hlinkClick r:id="rId10"/>
              </a:rPr>
              <a:t>halogen cycle</a:t>
            </a:r>
            <a:r>
              <a:rPr lang="en-US" dirty="0"/>
              <a:t> chemical reaction which redeposits evaporated tungsten to the filament, increasing its life and maintaining the clarity of the envelope.</a:t>
            </a:r>
          </a:p>
          <a:p>
            <a:endParaRPr lang="en-US" dirty="0"/>
          </a:p>
          <a:p>
            <a:r>
              <a:rPr lang="en-US" dirty="0" err="1"/>
              <a:t>Incandescente</a:t>
            </a:r>
            <a:r>
              <a:rPr lang="en-US" dirty="0"/>
              <a:t>: The filament is enclosed in a glass bulb with a vacuum or inert gas to protect the filament from </a:t>
            </a:r>
            <a:r>
              <a:rPr lang="en-US" dirty="0">
                <a:hlinkClick r:id="rId11" tooltip="Oxidation"/>
              </a:rPr>
              <a:t>oxidation</a:t>
            </a:r>
            <a:r>
              <a:rPr lang="en-US" dirty="0"/>
              <a:t>.</a:t>
            </a:r>
          </a:p>
          <a:p>
            <a:endParaRPr lang="en-US" dirty="0"/>
          </a:p>
          <a:p>
            <a:r>
              <a:rPr lang="en-US" dirty="0"/>
              <a:t>LED: </a:t>
            </a:r>
            <a:r>
              <a:rPr lang="es-ES" dirty="0"/>
              <a:t>Un </a:t>
            </a:r>
            <a:r>
              <a:rPr lang="es-ES" b="1" dirty="0"/>
              <a:t>diodo emisor de luz</a:t>
            </a:r>
            <a:r>
              <a:rPr lang="es-ES" dirty="0"/>
              <a:t> o </a:t>
            </a:r>
            <a:r>
              <a:rPr lang="es-ES" b="1" dirty="0"/>
              <a:t>led</a:t>
            </a:r>
            <a:r>
              <a:rPr lang="es-ES" baseline="30000" dirty="0">
                <a:hlinkClick r:id="rId12"/>
              </a:rPr>
              <a:t>6</a:t>
            </a:r>
            <a:r>
              <a:rPr lang="es-ES" dirty="0"/>
              <a:t>​</a:t>
            </a:r>
            <a:r>
              <a:rPr lang="es-ES" baseline="30000" dirty="0">
                <a:hlinkClick r:id="rId13"/>
              </a:rPr>
              <a:t>n 1</a:t>
            </a:r>
            <a:r>
              <a:rPr lang="es-ES" dirty="0"/>
              <a:t>​ (también conocido por la sigla LED, del </a:t>
            </a:r>
            <a:r>
              <a:rPr lang="es-ES" dirty="0">
                <a:hlinkClick r:id="rId14" tooltip="Idioma inglés"/>
              </a:rPr>
              <a:t>inglés</a:t>
            </a:r>
            <a:r>
              <a:rPr lang="es-ES" dirty="0"/>
              <a:t> </a:t>
            </a:r>
            <a:r>
              <a:rPr lang="es-ES" i="1" dirty="0"/>
              <a:t>light-</a:t>
            </a:r>
            <a:r>
              <a:rPr lang="es-ES" i="1" dirty="0" err="1"/>
              <a:t>emitting</a:t>
            </a:r>
            <a:r>
              <a:rPr lang="es-ES" i="1" dirty="0"/>
              <a:t> </a:t>
            </a:r>
            <a:r>
              <a:rPr lang="es-ES" i="1" dirty="0" err="1"/>
              <a:t>diode</a:t>
            </a:r>
            <a:r>
              <a:rPr lang="es-ES" dirty="0"/>
              <a:t>) es una fuente de </a:t>
            </a:r>
            <a:r>
              <a:rPr lang="es-ES" dirty="0">
                <a:hlinkClick r:id="rId15" tooltip="Luz"/>
              </a:rPr>
              <a:t>luz</a:t>
            </a:r>
            <a:r>
              <a:rPr lang="es-ES" dirty="0"/>
              <a:t> constituida por un material </a:t>
            </a:r>
            <a:r>
              <a:rPr lang="es-ES" dirty="0">
                <a:hlinkClick r:id="rId16" tooltip="Semiconductor"/>
              </a:rPr>
              <a:t>semiconductor</a:t>
            </a:r>
            <a:r>
              <a:rPr lang="es-ES" dirty="0"/>
              <a:t> dotado de dos </a:t>
            </a:r>
            <a:r>
              <a:rPr lang="es-ES" dirty="0">
                <a:hlinkClick r:id="rId17" tooltip="Pin (electrónica)"/>
              </a:rPr>
              <a:t>terminales</a:t>
            </a:r>
            <a:r>
              <a:rPr lang="es-ES" dirty="0"/>
              <a:t>. Se trata de un diodo de </a:t>
            </a:r>
            <a:r>
              <a:rPr lang="es-ES" dirty="0">
                <a:hlinkClick r:id="rId18" tooltip="Unión PN"/>
              </a:rPr>
              <a:t>unión p-n</a:t>
            </a:r>
            <a:r>
              <a:rPr lang="es-ES" dirty="0"/>
              <a:t>, que emite luz cuando está activado.</a:t>
            </a:r>
            <a:r>
              <a:rPr lang="es-ES" baseline="30000" dirty="0">
                <a:hlinkClick r:id="rId19"/>
              </a:rPr>
              <a:t>7</a:t>
            </a:r>
            <a:r>
              <a:rPr lang="es-ES" dirty="0"/>
              <a:t>​ Si se aplica una </a:t>
            </a:r>
            <a:r>
              <a:rPr lang="es-ES" dirty="0">
                <a:hlinkClick r:id="rId20" tooltip="Tensión (electricidad)"/>
              </a:rPr>
              <a:t>tensión</a:t>
            </a:r>
            <a:r>
              <a:rPr lang="es-ES" dirty="0"/>
              <a:t> adecuada a los terminales, los </a:t>
            </a:r>
            <a:r>
              <a:rPr lang="es-ES" dirty="0">
                <a:hlinkClick r:id="rId21" tooltip="Electrón"/>
              </a:rPr>
              <a:t>electrones</a:t>
            </a:r>
            <a:r>
              <a:rPr lang="es-ES" dirty="0"/>
              <a:t> se recombinan con los </a:t>
            </a:r>
            <a:r>
              <a:rPr lang="es-ES" dirty="0">
                <a:hlinkClick r:id="rId22" tooltip="Hueco de electrón"/>
              </a:rPr>
              <a:t>huecos</a:t>
            </a:r>
            <a:r>
              <a:rPr lang="es-ES" dirty="0"/>
              <a:t> en la región de la </a:t>
            </a:r>
            <a:r>
              <a:rPr lang="es-ES" dirty="0">
                <a:hlinkClick r:id="rId18" tooltip="Unión PN"/>
              </a:rPr>
              <a:t>unión p-n</a:t>
            </a:r>
            <a:r>
              <a:rPr lang="es-ES" dirty="0"/>
              <a:t> del dispositivo, liberando energía en forma de </a:t>
            </a:r>
            <a:r>
              <a:rPr lang="es-ES" dirty="0">
                <a:hlinkClick r:id="rId23" tooltip="Fotón"/>
              </a:rPr>
              <a:t>fotones</a:t>
            </a:r>
            <a:r>
              <a:rPr lang="es-ES" dirty="0"/>
              <a:t>. Este efecto se denomina </a:t>
            </a:r>
            <a:r>
              <a:rPr lang="es-ES" dirty="0">
                <a:hlinkClick r:id="rId24"/>
              </a:rPr>
              <a:t>electroluminiscencia</a:t>
            </a:r>
            <a:r>
              <a:rPr lang="es-ES" dirty="0"/>
              <a:t>, y el color de la luz generada (que depende de la energía de los </a:t>
            </a:r>
            <a:r>
              <a:rPr lang="es-ES" dirty="0">
                <a:hlinkClick r:id="rId23" tooltip="Fotón"/>
              </a:rPr>
              <a:t>fotones</a:t>
            </a:r>
            <a:r>
              <a:rPr lang="es-ES" dirty="0"/>
              <a:t> emitidos) viene determinado por la </a:t>
            </a:r>
            <a:r>
              <a:rPr lang="es-ES" dirty="0">
                <a:hlinkClick r:id="rId25" tooltip="Banda prohibida"/>
              </a:rPr>
              <a:t>anchura de la banda</a:t>
            </a:r>
            <a:r>
              <a:rPr lang="es-ES" dirty="0"/>
              <a:t> prohibida del semiconductor</a:t>
            </a:r>
            <a:endParaRPr lang="es-CO" dirty="0"/>
          </a:p>
        </p:txBody>
      </p:sp>
      <p:sp>
        <p:nvSpPr>
          <p:cNvPr id="4" name="Marcador de número de diapositiva 3"/>
          <p:cNvSpPr>
            <a:spLocks noGrp="1"/>
          </p:cNvSpPr>
          <p:nvPr>
            <p:ph type="sldNum" sz="quarter" idx="5"/>
          </p:nvPr>
        </p:nvSpPr>
        <p:spPr/>
        <p:txBody>
          <a:bodyPr/>
          <a:lstStyle/>
          <a:p>
            <a:fld id="{4FD3AD5B-88A4-42E4-9EE2-18CFFA52744F}" type="slidenum">
              <a:rPr lang="es-CO" smtClean="0"/>
              <a:t>23</a:t>
            </a:fld>
            <a:endParaRPr lang="es-CO"/>
          </a:p>
        </p:txBody>
      </p:sp>
    </p:spTree>
    <p:extLst>
      <p:ext uri="{BB962C8B-B14F-4D97-AF65-F5344CB8AC3E}">
        <p14:creationId xmlns:p14="http://schemas.microsoft.com/office/powerpoint/2010/main" val="19127129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dirty="0"/>
              <a:t>Fluorescente: </a:t>
            </a:r>
            <a:r>
              <a:rPr lang="es-ES" dirty="0"/>
              <a:t>Hg, Ar y Ne, excitándolos, los que emitirán luz al </a:t>
            </a:r>
            <a:r>
              <a:rPr lang="es-ES" dirty="0" err="1"/>
              <a:t>desexcitarse</a:t>
            </a:r>
            <a:r>
              <a:rPr lang="es-ES" dirty="0"/>
              <a:t>, principalmente en la región del ultravioleta (UV). </a:t>
            </a:r>
          </a:p>
          <a:p>
            <a:endParaRPr lang="es-ES" dirty="0"/>
          </a:p>
          <a:p>
            <a:r>
              <a:rPr lang="es-ES" dirty="0"/>
              <a:t>Halógena: i</a:t>
            </a:r>
            <a:r>
              <a:rPr lang="en-US" dirty="0" err="1">
                <a:hlinkClick r:id="rId3" tooltip="Incandescent light bulb"/>
              </a:rPr>
              <a:t>ncandescent</a:t>
            </a:r>
            <a:r>
              <a:rPr lang="en-US" dirty="0">
                <a:hlinkClick r:id="rId3" tooltip="Incandescent light bulb"/>
              </a:rPr>
              <a:t> lamp</a:t>
            </a:r>
            <a:r>
              <a:rPr lang="en-US" dirty="0"/>
              <a:t> consisting of a </a:t>
            </a:r>
            <a:r>
              <a:rPr lang="en-US" dirty="0">
                <a:hlinkClick r:id="rId4" tooltip="Tungsten filament"/>
              </a:rPr>
              <a:t>tungsten filament</a:t>
            </a:r>
            <a:r>
              <a:rPr lang="en-US" dirty="0"/>
              <a:t> sealed into a compact transparent envelope that is filled with a mixture of an </a:t>
            </a:r>
            <a:r>
              <a:rPr lang="en-US" dirty="0">
                <a:hlinkClick r:id="rId5" tooltip="Inert gas"/>
              </a:rPr>
              <a:t>inert gas</a:t>
            </a:r>
            <a:r>
              <a:rPr lang="en-US" dirty="0"/>
              <a:t> and a small amount of a </a:t>
            </a:r>
            <a:r>
              <a:rPr lang="en-US" dirty="0">
                <a:hlinkClick r:id="rId6" tooltip="Halogen"/>
              </a:rPr>
              <a:t>halogen</a:t>
            </a:r>
            <a:r>
              <a:rPr lang="en-US" dirty="0"/>
              <a:t> such as </a:t>
            </a:r>
            <a:r>
              <a:rPr lang="en-US" dirty="0">
                <a:hlinkClick r:id="rId7" tooltip="Iodine"/>
              </a:rPr>
              <a:t>iodine</a:t>
            </a:r>
            <a:r>
              <a:rPr lang="en-US" dirty="0"/>
              <a:t> or </a:t>
            </a:r>
            <a:r>
              <a:rPr lang="en-US" dirty="0">
                <a:hlinkClick r:id="rId8" tooltip="Bromine"/>
              </a:rPr>
              <a:t>bromine</a:t>
            </a:r>
            <a:r>
              <a:rPr lang="en-US" dirty="0"/>
              <a:t>. The combination of the halogen gas and the </a:t>
            </a:r>
            <a:r>
              <a:rPr lang="en-US" dirty="0">
                <a:hlinkClick r:id="rId9" tooltip="Tungsten"/>
              </a:rPr>
              <a:t>tungsten</a:t>
            </a:r>
            <a:r>
              <a:rPr lang="en-US" dirty="0"/>
              <a:t> filament produces a </a:t>
            </a:r>
            <a:r>
              <a:rPr lang="en-US" dirty="0">
                <a:hlinkClick r:id="rId10"/>
              </a:rPr>
              <a:t>halogen cycle</a:t>
            </a:r>
            <a:r>
              <a:rPr lang="en-US" dirty="0"/>
              <a:t> chemical reaction which redeposits evaporated tungsten to the filament, increasing its life and maintaining the clarity of the envelope.</a:t>
            </a:r>
          </a:p>
          <a:p>
            <a:endParaRPr lang="en-US" dirty="0"/>
          </a:p>
          <a:p>
            <a:r>
              <a:rPr lang="en-US" dirty="0" err="1"/>
              <a:t>Incandescente</a:t>
            </a:r>
            <a:r>
              <a:rPr lang="en-US" dirty="0"/>
              <a:t>: The filament is enclosed in a glass bulb with a vacuum or inert gas to protect the filament from </a:t>
            </a:r>
            <a:r>
              <a:rPr lang="en-US" dirty="0">
                <a:hlinkClick r:id="rId11" tooltip="Oxidation"/>
              </a:rPr>
              <a:t>oxidation</a:t>
            </a:r>
            <a:r>
              <a:rPr lang="en-US" dirty="0"/>
              <a:t>.</a:t>
            </a:r>
          </a:p>
          <a:p>
            <a:endParaRPr lang="en-US" dirty="0"/>
          </a:p>
          <a:p>
            <a:r>
              <a:rPr lang="en-US" dirty="0"/>
              <a:t>LED: </a:t>
            </a:r>
            <a:r>
              <a:rPr lang="es-ES" dirty="0"/>
              <a:t>Un </a:t>
            </a:r>
            <a:r>
              <a:rPr lang="es-ES" b="1" dirty="0"/>
              <a:t>diodo emisor de luz</a:t>
            </a:r>
            <a:r>
              <a:rPr lang="es-ES" dirty="0"/>
              <a:t> o </a:t>
            </a:r>
            <a:r>
              <a:rPr lang="es-ES" b="1" dirty="0"/>
              <a:t>led</a:t>
            </a:r>
            <a:r>
              <a:rPr lang="es-ES" baseline="30000" dirty="0">
                <a:hlinkClick r:id="rId12"/>
              </a:rPr>
              <a:t>6</a:t>
            </a:r>
            <a:r>
              <a:rPr lang="es-ES" dirty="0"/>
              <a:t>​</a:t>
            </a:r>
            <a:r>
              <a:rPr lang="es-ES" baseline="30000" dirty="0">
                <a:hlinkClick r:id="rId13"/>
              </a:rPr>
              <a:t>n 1</a:t>
            </a:r>
            <a:r>
              <a:rPr lang="es-ES" dirty="0"/>
              <a:t>​ (también conocido por la sigla LED, del </a:t>
            </a:r>
            <a:r>
              <a:rPr lang="es-ES" dirty="0">
                <a:hlinkClick r:id="rId14" tooltip="Idioma inglés"/>
              </a:rPr>
              <a:t>inglés</a:t>
            </a:r>
            <a:r>
              <a:rPr lang="es-ES" dirty="0"/>
              <a:t> </a:t>
            </a:r>
            <a:r>
              <a:rPr lang="es-ES" i="1" dirty="0"/>
              <a:t>light-</a:t>
            </a:r>
            <a:r>
              <a:rPr lang="es-ES" i="1" dirty="0" err="1"/>
              <a:t>emitting</a:t>
            </a:r>
            <a:r>
              <a:rPr lang="es-ES" i="1" dirty="0"/>
              <a:t> </a:t>
            </a:r>
            <a:r>
              <a:rPr lang="es-ES" i="1" dirty="0" err="1"/>
              <a:t>diode</a:t>
            </a:r>
            <a:r>
              <a:rPr lang="es-ES" dirty="0"/>
              <a:t>) es una fuente de </a:t>
            </a:r>
            <a:r>
              <a:rPr lang="es-ES" dirty="0">
                <a:hlinkClick r:id="rId15" tooltip="Luz"/>
              </a:rPr>
              <a:t>luz</a:t>
            </a:r>
            <a:r>
              <a:rPr lang="es-ES" dirty="0"/>
              <a:t> constituida por un material </a:t>
            </a:r>
            <a:r>
              <a:rPr lang="es-ES" dirty="0">
                <a:hlinkClick r:id="rId16" tooltip="Semiconductor"/>
              </a:rPr>
              <a:t>semiconductor</a:t>
            </a:r>
            <a:r>
              <a:rPr lang="es-ES" dirty="0"/>
              <a:t> dotado de dos </a:t>
            </a:r>
            <a:r>
              <a:rPr lang="es-ES" dirty="0">
                <a:hlinkClick r:id="rId17" tooltip="Pin (electrónica)"/>
              </a:rPr>
              <a:t>terminales</a:t>
            </a:r>
            <a:r>
              <a:rPr lang="es-ES" dirty="0"/>
              <a:t>. Se trata de un diodo de </a:t>
            </a:r>
            <a:r>
              <a:rPr lang="es-ES" dirty="0">
                <a:hlinkClick r:id="rId18" tooltip="Unión PN"/>
              </a:rPr>
              <a:t>unión p-n</a:t>
            </a:r>
            <a:r>
              <a:rPr lang="es-ES" dirty="0"/>
              <a:t>, que emite luz cuando está activado.</a:t>
            </a:r>
            <a:r>
              <a:rPr lang="es-ES" baseline="30000" dirty="0">
                <a:hlinkClick r:id="rId19"/>
              </a:rPr>
              <a:t>7</a:t>
            </a:r>
            <a:r>
              <a:rPr lang="es-ES" dirty="0"/>
              <a:t>​ Si se aplica una </a:t>
            </a:r>
            <a:r>
              <a:rPr lang="es-ES" dirty="0">
                <a:hlinkClick r:id="rId20" tooltip="Tensión (electricidad)"/>
              </a:rPr>
              <a:t>tensión</a:t>
            </a:r>
            <a:r>
              <a:rPr lang="es-ES" dirty="0"/>
              <a:t> adecuada a los terminales, los </a:t>
            </a:r>
            <a:r>
              <a:rPr lang="es-ES" dirty="0">
                <a:hlinkClick r:id="rId21" tooltip="Electrón"/>
              </a:rPr>
              <a:t>electrones</a:t>
            </a:r>
            <a:r>
              <a:rPr lang="es-ES" dirty="0"/>
              <a:t> se recombinan con los </a:t>
            </a:r>
            <a:r>
              <a:rPr lang="es-ES" dirty="0">
                <a:hlinkClick r:id="rId22" tooltip="Hueco de electrón"/>
              </a:rPr>
              <a:t>huecos</a:t>
            </a:r>
            <a:r>
              <a:rPr lang="es-ES" dirty="0"/>
              <a:t> en la región de la </a:t>
            </a:r>
            <a:r>
              <a:rPr lang="es-ES" dirty="0">
                <a:hlinkClick r:id="rId18" tooltip="Unión PN"/>
              </a:rPr>
              <a:t>unión p-n</a:t>
            </a:r>
            <a:r>
              <a:rPr lang="es-ES" dirty="0"/>
              <a:t> del dispositivo, liberando energía en forma de </a:t>
            </a:r>
            <a:r>
              <a:rPr lang="es-ES" dirty="0">
                <a:hlinkClick r:id="rId23" tooltip="Fotón"/>
              </a:rPr>
              <a:t>fotones</a:t>
            </a:r>
            <a:r>
              <a:rPr lang="es-ES" dirty="0"/>
              <a:t>. Este efecto se denomina </a:t>
            </a:r>
            <a:r>
              <a:rPr lang="es-ES" dirty="0">
                <a:hlinkClick r:id="rId24"/>
              </a:rPr>
              <a:t>electroluminiscencia</a:t>
            </a:r>
            <a:r>
              <a:rPr lang="es-ES" dirty="0"/>
              <a:t>, y el color de la luz generada (que depende de la energía de los </a:t>
            </a:r>
            <a:r>
              <a:rPr lang="es-ES" dirty="0">
                <a:hlinkClick r:id="rId23" tooltip="Fotón"/>
              </a:rPr>
              <a:t>fotones</a:t>
            </a:r>
            <a:r>
              <a:rPr lang="es-ES" dirty="0"/>
              <a:t> emitidos) viene determinado por la </a:t>
            </a:r>
            <a:r>
              <a:rPr lang="es-ES" dirty="0">
                <a:hlinkClick r:id="rId25" tooltip="Banda prohibida"/>
              </a:rPr>
              <a:t>anchura de la banda</a:t>
            </a:r>
            <a:r>
              <a:rPr lang="es-ES" dirty="0"/>
              <a:t> prohibida del semiconductor</a:t>
            </a:r>
            <a:endParaRPr lang="es-CO" dirty="0"/>
          </a:p>
        </p:txBody>
      </p:sp>
      <p:sp>
        <p:nvSpPr>
          <p:cNvPr id="4" name="Marcador de número de diapositiva 3"/>
          <p:cNvSpPr>
            <a:spLocks noGrp="1"/>
          </p:cNvSpPr>
          <p:nvPr>
            <p:ph type="sldNum" sz="quarter" idx="5"/>
          </p:nvPr>
        </p:nvSpPr>
        <p:spPr/>
        <p:txBody>
          <a:bodyPr/>
          <a:lstStyle/>
          <a:p>
            <a:fld id="{4FD3AD5B-88A4-42E4-9EE2-18CFFA52744F}" type="slidenum">
              <a:rPr lang="es-CO" smtClean="0"/>
              <a:t>24</a:t>
            </a:fld>
            <a:endParaRPr lang="es-CO"/>
          </a:p>
        </p:txBody>
      </p:sp>
    </p:spTree>
    <p:extLst>
      <p:ext uri="{BB962C8B-B14F-4D97-AF65-F5344CB8AC3E}">
        <p14:creationId xmlns:p14="http://schemas.microsoft.com/office/powerpoint/2010/main" val="23500590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dirty="0"/>
              <a:t>Fluorescente: </a:t>
            </a:r>
            <a:r>
              <a:rPr lang="es-ES" dirty="0"/>
              <a:t>Hg, Ar y Ne, excitándolos, los que emitirán luz al </a:t>
            </a:r>
            <a:r>
              <a:rPr lang="es-ES" dirty="0" err="1"/>
              <a:t>desexcitarse</a:t>
            </a:r>
            <a:r>
              <a:rPr lang="es-ES" dirty="0"/>
              <a:t>, principalmente en la región del ultravioleta (UV). </a:t>
            </a:r>
          </a:p>
          <a:p>
            <a:endParaRPr lang="es-ES" dirty="0"/>
          </a:p>
          <a:p>
            <a:r>
              <a:rPr lang="es-ES" dirty="0"/>
              <a:t>Halógena: i</a:t>
            </a:r>
            <a:r>
              <a:rPr lang="en-US" dirty="0" err="1">
                <a:hlinkClick r:id="rId3" tooltip="Incandescent light bulb"/>
              </a:rPr>
              <a:t>ncandescent</a:t>
            </a:r>
            <a:r>
              <a:rPr lang="en-US" dirty="0">
                <a:hlinkClick r:id="rId3" tooltip="Incandescent light bulb"/>
              </a:rPr>
              <a:t> lamp</a:t>
            </a:r>
            <a:r>
              <a:rPr lang="en-US" dirty="0"/>
              <a:t> consisting of a </a:t>
            </a:r>
            <a:r>
              <a:rPr lang="en-US" dirty="0">
                <a:hlinkClick r:id="rId4" tooltip="Tungsten filament"/>
              </a:rPr>
              <a:t>tungsten filament</a:t>
            </a:r>
            <a:r>
              <a:rPr lang="en-US" dirty="0"/>
              <a:t> sealed into a compact transparent envelope that is filled with a mixture of an </a:t>
            </a:r>
            <a:r>
              <a:rPr lang="en-US" dirty="0">
                <a:hlinkClick r:id="rId5" tooltip="Inert gas"/>
              </a:rPr>
              <a:t>inert gas</a:t>
            </a:r>
            <a:r>
              <a:rPr lang="en-US" dirty="0"/>
              <a:t> and a small amount of a </a:t>
            </a:r>
            <a:r>
              <a:rPr lang="en-US" dirty="0">
                <a:hlinkClick r:id="rId6" tooltip="Halogen"/>
              </a:rPr>
              <a:t>halogen</a:t>
            </a:r>
            <a:r>
              <a:rPr lang="en-US" dirty="0"/>
              <a:t> such as </a:t>
            </a:r>
            <a:r>
              <a:rPr lang="en-US" dirty="0">
                <a:hlinkClick r:id="rId7" tooltip="Iodine"/>
              </a:rPr>
              <a:t>iodine</a:t>
            </a:r>
            <a:r>
              <a:rPr lang="en-US" dirty="0"/>
              <a:t> or </a:t>
            </a:r>
            <a:r>
              <a:rPr lang="en-US" dirty="0">
                <a:hlinkClick r:id="rId8" tooltip="Bromine"/>
              </a:rPr>
              <a:t>bromine</a:t>
            </a:r>
            <a:r>
              <a:rPr lang="en-US" dirty="0"/>
              <a:t>. The combination of the halogen gas and the </a:t>
            </a:r>
            <a:r>
              <a:rPr lang="en-US" dirty="0">
                <a:hlinkClick r:id="rId9" tooltip="Tungsten"/>
              </a:rPr>
              <a:t>tungsten</a:t>
            </a:r>
            <a:r>
              <a:rPr lang="en-US" dirty="0"/>
              <a:t> filament produces a </a:t>
            </a:r>
            <a:r>
              <a:rPr lang="en-US" dirty="0">
                <a:hlinkClick r:id="rId10"/>
              </a:rPr>
              <a:t>halogen cycle</a:t>
            </a:r>
            <a:r>
              <a:rPr lang="en-US" dirty="0"/>
              <a:t> chemical reaction which redeposits evaporated tungsten to the filament, increasing its life and maintaining the clarity of the envelope.</a:t>
            </a:r>
          </a:p>
          <a:p>
            <a:endParaRPr lang="en-US" dirty="0"/>
          </a:p>
          <a:p>
            <a:r>
              <a:rPr lang="en-US" dirty="0" err="1"/>
              <a:t>Incandescente</a:t>
            </a:r>
            <a:r>
              <a:rPr lang="en-US" dirty="0"/>
              <a:t>: The filament is enclosed in a glass bulb with a vacuum or inert gas to protect the filament from </a:t>
            </a:r>
            <a:r>
              <a:rPr lang="en-US" dirty="0">
                <a:hlinkClick r:id="rId11" tooltip="Oxidation"/>
              </a:rPr>
              <a:t>oxidation</a:t>
            </a:r>
            <a:r>
              <a:rPr lang="en-US" dirty="0"/>
              <a:t>.</a:t>
            </a:r>
          </a:p>
          <a:p>
            <a:endParaRPr lang="en-US" dirty="0"/>
          </a:p>
          <a:p>
            <a:r>
              <a:rPr lang="en-US" dirty="0"/>
              <a:t>LED: </a:t>
            </a:r>
            <a:r>
              <a:rPr lang="es-ES" dirty="0"/>
              <a:t>Un </a:t>
            </a:r>
            <a:r>
              <a:rPr lang="es-ES" b="1" dirty="0"/>
              <a:t>diodo emisor de luz</a:t>
            </a:r>
            <a:r>
              <a:rPr lang="es-ES" dirty="0"/>
              <a:t> o </a:t>
            </a:r>
            <a:r>
              <a:rPr lang="es-ES" b="1" dirty="0"/>
              <a:t>led</a:t>
            </a:r>
            <a:r>
              <a:rPr lang="es-ES" baseline="30000" dirty="0">
                <a:hlinkClick r:id="rId12"/>
              </a:rPr>
              <a:t>6</a:t>
            </a:r>
            <a:r>
              <a:rPr lang="es-ES" dirty="0"/>
              <a:t>​</a:t>
            </a:r>
            <a:r>
              <a:rPr lang="es-ES" baseline="30000" dirty="0">
                <a:hlinkClick r:id="rId13"/>
              </a:rPr>
              <a:t>n 1</a:t>
            </a:r>
            <a:r>
              <a:rPr lang="es-ES" dirty="0"/>
              <a:t>​ (también conocido por la sigla LED, del </a:t>
            </a:r>
            <a:r>
              <a:rPr lang="es-ES" dirty="0">
                <a:hlinkClick r:id="rId14" tooltip="Idioma inglés"/>
              </a:rPr>
              <a:t>inglés</a:t>
            </a:r>
            <a:r>
              <a:rPr lang="es-ES" dirty="0"/>
              <a:t> </a:t>
            </a:r>
            <a:r>
              <a:rPr lang="es-ES" i="1" dirty="0"/>
              <a:t>light-</a:t>
            </a:r>
            <a:r>
              <a:rPr lang="es-ES" i="1" dirty="0" err="1"/>
              <a:t>emitting</a:t>
            </a:r>
            <a:r>
              <a:rPr lang="es-ES" i="1" dirty="0"/>
              <a:t> </a:t>
            </a:r>
            <a:r>
              <a:rPr lang="es-ES" i="1" dirty="0" err="1"/>
              <a:t>diode</a:t>
            </a:r>
            <a:r>
              <a:rPr lang="es-ES" dirty="0"/>
              <a:t>) es una fuente de </a:t>
            </a:r>
            <a:r>
              <a:rPr lang="es-ES" dirty="0">
                <a:hlinkClick r:id="rId15" tooltip="Luz"/>
              </a:rPr>
              <a:t>luz</a:t>
            </a:r>
            <a:r>
              <a:rPr lang="es-ES" dirty="0"/>
              <a:t> constituida por un material </a:t>
            </a:r>
            <a:r>
              <a:rPr lang="es-ES" dirty="0">
                <a:hlinkClick r:id="rId16" tooltip="Semiconductor"/>
              </a:rPr>
              <a:t>semiconductor</a:t>
            </a:r>
            <a:r>
              <a:rPr lang="es-ES" dirty="0"/>
              <a:t> dotado de dos </a:t>
            </a:r>
            <a:r>
              <a:rPr lang="es-ES" dirty="0">
                <a:hlinkClick r:id="rId17" tooltip="Pin (electrónica)"/>
              </a:rPr>
              <a:t>terminales</a:t>
            </a:r>
            <a:r>
              <a:rPr lang="es-ES" dirty="0"/>
              <a:t>. Se trata de un diodo de </a:t>
            </a:r>
            <a:r>
              <a:rPr lang="es-ES" dirty="0">
                <a:hlinkClick r:id="rId18" tooltip="Unión PN"/>
              </a:rPr>
              <a:t>unión p-n</a:t>
            </a:r>
            <a:r>
              <a:rPr lang="es-ES" dirty="0"/>
              <a:t>, que emite luz cuando está activado.</a:t>
            </a:r>
            <a:r>
              <a:rPr lang="es-ES" baseline="30000" dirty="0">
                <a:hlinkClick r:id="rId19"/>
              </a:rPr>
              <a:t>7</a:t>
            </a:r>
            <a:r>
              <a:rPr lang="es-ES" dirty="0"/>
              <a:t>​ Si se aplica una </a:t>
            </a:r>
            <a:r>
              <a:rPr lang="es-ES" dirty="0">
                <a:hlinkClick r:id="rId20" tooltip="Tensión (electricidad)"/>
              </a:rPr>
              <a:t>tensión</a:t>
            </a:r>
            <a:r>
              <a:rPr lang="es-ES" dirty="0"/>
              <a:t> adecuada a los terminales, los </a:t>
            </a:r>
            <a:r>
              <a:rPr lang="es-ES" dirty="0">
                <a:hlinkClick r:id="rId21" tooltip="Electrón"/>
              </a:rPr>
              <a:t>electrones</a:t>
            </a:r>
            <a:r>
              <a:rPr lang="es-ES" dirty="0"/>
              <a:t> se recombinan con los </a:t>
            </a:r>
            <a:r>
              <a:rPr lang="es-ES" dirty="0">
                <a:hlinkClick r:id="rId22" tooltip="Hueco de electrón"/>
              </a:rPr>
              <a:t>huecos</a:t>
            </a:r>
            <a:r>
              <a:rPr lang="es-ES" dirty="0"/>
              <a:t> en la región de la </a:t>
            </a:r>
            <a:r>
              <a:rPr lang="es-ES" dirty="0">
                <a:hlinkClick r:id="rId18" tooltip="Unión PN"/>
              </a:rPr>
              <a:t>unión p-n</a:t>
            </a:r>
            <a:r>
              <a:rPr lang="es-ES" dirty="0"/>
              <a:t> del dispositivo, liberando energía en forma de </a:t>
            </a:r>
            <a:r>
              <a:rPr lang="es-ES" dirty="0">
                <a:hlinkClick r:id="rId23" tooltip="Fotón"/>
              </a:rPr>
              <a:t>fotones</a:t>
            </a:r>
            <a:r>
              <a:rPr lang="es-ES" dirty="0"/>
              <a:t>. Este efecto se denomina </a:t>
            </a:r>
            <a:r>
              <a:rPr lang="es-ES" dirty="0">
                <a:hlinkClick r:id="rId24"/>
              </a:rPr>
              <a:t>electroluminiscencia</a:t>
            </a:r>
            <a:r>
              <a:rPr lang="es-ES" dirty="0"/>
              <a:t>, y el color de la luz generada (que depende de la energía de los </a:t>
            </a:r>
            <a:r>
              <a:rPr lang="es-ES" dirty="0">
                <a:hlinkClick r:id="rId23" tooltip="Fotón"/>
              </a:rPr>
              <a:t>fotones</a:t>
            </a:r>
            <a:r>
              <a:rPr lang="es-ES" dirty="0"/>
              <a:t> emitidos) viene determinado por la </a:t>
            </a:r>
            <a:r>
              <a:rPr lang="es-ES" dirty="0">
                <a:hlinkClick r:id="rId25" tooltip="Banda prohibida"/>
              </a:rPr>
              <a:t>anchura de la banda</a:t>
            </a:r>
            <a:r>
              <a:rPr lang="es-ES" dirty="0"/>
              <a:t> prohibida del semiconductor</a:t>
            </a:r>
            <a:endParaRPr lang="es-CO" dirty="0"/>
          </a:p>
        </p:txBody>
      </p:sp>
      <p:sp>
        <p:nvSpPr>
          <p:cNvPr id="4" name="Marcador de número de diapositiva 3"/>
          <p:cNvSpPr>
            <a:spLocks noGrp="1"/>
          </p:cNvSpPr>
          <p:nvPr>
            <p:ph type="sldNum" sz="quarter" idx="5"/>
          </p:nvPr>
        </p:nvSpPr>
        <p:spPr/>
        <p:txBody>
          <a:bodyPr/>
          <a:lstStyle/>
          <a:p>
            <a:fld id="{4FD3AD5B-88A4-42E4-9EE2-18CFFA52744F}" type="slidenum">
              <a:rPr lang="es-CO" smtClean="0"/>
              <a:t>25</a:t>
            </a:fld>
            <a:endParaRPr lang="es-CO"/>
          </a:p>
        </p:txBody>
      </p:sp>
    </p:spTree>
    <p:extLst>
      <p:ext uri="{BB962C8B-B14F-4D97-AF65-F5344CB8AC3E}">
        <p14:creationId xmlns:p14="http://schemas.microsoft.com/office/powerpoint/2010/main" val="20604003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dirty="0"/>
              <a:t>Fluorescente: </a:t>
            </a:r>
            <a:r>
              <a:rPr lang="es-ES" dirty="0"/>
              <a:t>Hg, Ar y Ne, excitándolos, los que emitirán luz al </a:t>
            </a:r>
            <a:r>
              <a:rPr lang="es-ES" dirty="0" err="1"/>
              <a:t>desexcitarse</a:t>
            </a:r>
            <a:r>
              <a:rPr lang="es-ES" dirty="0"/>
              <a:t>, principalmente en la región del ultravioleta (UV). </a:t>
            </a:r>
          </a:p>
          <a:p>
            <a:endParaRPr lang="es-ES" dirty="0"/>
          </a:p>
          <a:p>
            <a:r>
              <a:rPr lang="es-ES" dirty="0"/>
              <a:t>Halógena: i</a:t>
            </a:r>
            <a:r>
              <a:rPr lang="en-US" dirty="0" err="1">
                <a:hlinkClick r:id="rId3" tooltip="Incandescent light bulb"/>
              </a:rPr>
              <a:t>ncandescent</a:t>
            </a:r>
            <a:r>
              <a:rPr lang="en-US" dirty="0">
                <a:hlinkClick r:id="rId3" tooltip="Incandescent light bulb"/>
              </a:rPr>
              <a:t> lamp</a:t>
            </a:r>
            <a:r>
              <a:rPr lang="en-US" dirty="0"/>
              <a:t> consisting of a </a:t>
            </a:r>
            <a:r>
              <a:rPr lang="en-US" dirty="0">
                <a:hlinkClick r:id="rId4" tooltip="Tungsten filament"/>
              </a:rPr>
              <a:t>tungsten filament</a:t>
            </a:r>
            <a:r>
              <a:rPr lang="en-US" dirty="0"/>
              <a:t> sealed into a compact transparent envelope that is filled with a mixture of an </a:t>
            </a:r>
            <a:r>
              <a:rPr lang="en-US" dirty="0">
                <a:hlinkClick r:id="rId5" tooltip="Inert gas"/>
              </a:rPr>
              <a:t>inert gas</a:t>
            </a:r>
            <a:r>
              <a:rPr lang="en-US" dirty="0"/>
              <a:t> and a small amount of a </a:t>
            </a:r>
            <a:r>
              <a:rPr lang="en-US" dirty="0">
                <a:hlinkClick r:id="rId6" tooltip="Halogen"/>
              </a:rPr>
              <a:t>halogen</a:t>
            </a:r>
            <a:r>
              <a:rPr lang="en-US" dirty="0"/>
              <a:t> such as </a:t>
            </a:r>
            <a:r>
              <a:rPr lang="en-US" dirty="0">
                <a:hlinkClick r:id="rId7" tooltip="Iodine"/>
              </a:rPr>
              <a:t>iodine</a:t>
            </a:r>
            <a:r>
              <a:rPr lang="en-US" dirty="0"/>
              <a:t> or </a:t>
            </a:r>
            <a:r>
              <a:rPr lang="en-US" dirty="0">
                <a:hlinkClick r:id="rId8" tooltip="Bromine"/>
              </a:rPr>
              <a:t>bromine</a:t>
            </a:r>
            <a:r>
              <a:rPr lang="en-US" dirty="0"/>
              <a:t>. The combination of the halogen gas and the </a:t>
            </a:r>
            <a:r>
              <a:rPr lang="en-US" dirty="0">
                <a:hlinkClick r:id="rId9" tooltip="Tungsten"/>
              </a:rPr>
              <a:t>tungsten</a:t>
            </a:r>
            <a:r>
              <a:rPr lang="en-US" dirty="0"/>
              <a:t> filament produces a </a:t>
            </a:r>
            <a:r>
              <a:rPr lang="en-US" dirty="0">
                <a:hlinkClick r:id="rId10"/>
              </a:rPr>
              <a:t>halogen cycle</a:t>
            </a:r>
            <a:r>
              <a:rPr lang="en-US" dirty="0"/>
              <a:t> chemical reaction which redeposits evaporated tungsten to the filament, increasing its life and maintaining the clarity of the envelope.</a:t>
            </a:r>
          </a:p>
          <a:p>
            <a:endParaRPr lang="en-US" dirty="0"/>
          </a:p>
          <a:p>
            <a:r>
              <a:rPr lang="en-US" dirty="0" err="1"/>
              <a:t>Incandescente</a:t>
            </a:r>
            <a:r>
              <a:rPr lang="en-US" dirty="0"/>
              <a:t>: The filament is enclosed in a glass bulb with a vacuum or inert gas to protect the filament from </a:t>
            </a:r>
            <a:r>
              <a:rPr lang="en-US" dirty="0">
                <a:hlinkClick r:id="rId11" tooltip="Oxidation"/>
              </a:rPr>
              <a:t>oxidation</a:t>
            </a:r>
            <a:r>
              <a:rPr lang="en-US" dirty="0"/>
              <a:t>.</a:t>
            </a:r>
          </a:p>
          <a:p>
            <a:endParaRPr lang="en-US" dirty="0"/>
          </a:p>
          <a:p>
            <a:r>
              <a:rPr lang="en-US" dirty="0"/>
              <a:t>LED: </a:t>
            </a:r>
            <a:r>
              <a:rPr lang="es-ES" dirty="0"/>
              <a:t>Un </a:t>
            </a:r>
            <a:r>
              <a:rPr lang="es-ES" b="1" dirty="0"/>
              <a:t>diodo emisor de luz</a:t>
            </a:r>
            <a:r>
              <a:rPr lang="es-ES" dirty="0"/>
              <a:t> o </a:t>
            </a:r>
            <a:r>
              <a:rPr lang="es-ES" b="1" dirty="0"/>
              <a:t>led</a:t>
            </a:r>
            <a:r>
              <a:rPr lang="es-ES" baseline="30000" dirty="0">
                <a:hlinkClick r:id="rId12"/>
              </a:rPr>
              <a:t>6</a:t>
            </a:r>
            <a:r>
              <a:rPr lang="es-ES" dirty="0"/>
              <a:t>​</a:t>
            </a:r>
            <a:r>
              <a:rPr lang="es-ES" baseline="30000" dirty="0">
                <a:hlinkClick r:id="rId13"/>
              </a:rPr>
              <a:t>n 1</a:t>
            </a:r>
            <a:r>
              <a:rPr lang="es-ES" dirty="0"/>
              <a:t>​ (también conocido por la sigla LED, del </a:t>
            </a:r>
            <a:r>
              <a:rPr lang="es-ES" dirty="0">
                <a:hlinkClick r:id="rId14" tooltip="Idioma inglés"/>
              </a:rPr>
              <a:t>inglés</a:t>
            </a:r>
            <a:r>
              <a:rPr lang="es-ES" dirty="0"/>
              <a:t> </a:t>
            </a:r>
            <a:r>
              <a:rPr lang="es-ES" i="1" dirty="0"/>
              <a:t>light-</a:t>
            </a:r>
            <a:r>
              <a:rPr lang="es-ES" i="1" dirty="0" err="1"/>
              <a:t>emitting</a:t>
            </a:r>
            <a:r>
              <a:rPr lang="es-ES" i="1" dirty="0"/>
              <a:t> </a:t>
            </a:r>
            <a:r>
              <a:rPr lang="es-ES" i="1" dirty="0" err="1"/>
              <a:t>diode</a:t>
            </a:r>
            <a:r>
              <a:rPr lang="es-ES" dirty="0"/>
              <a:t>) es una fuente de </a:t>
            </a:r>
            <a:r>
              <a:rPr lang="es-ES" dirty="0">
                <a:hlinkClick r:id="rId15" tooltip="Luz"/>
              </a:rPr>
              <a:t>luz</a:t>
            </a:r>
            <a:r>
              <a:rPr lang="es-ES" dirty="0"/>
              <a:t> constituida por un material </a:t>
            </a:r>
            <a:r>
              <a:rPr lang="es-ES" dirty="0">
                <a:hlinkClick r:id="rId16" tooltip="Semiconductor"/>
              </a:rPr>
              <a:t>semiconductor</a:t>
            </a:r>
            <a:r>
              <a:rPr lang="es-ES" dirty="0"/>
              <a:t> dotado de dos </a:t>
            </a:r>
            <a:r>
              <a:rPr lang="es-ES" dirty="0">
                <a:hlinkClick r:id="rId17" tooltip="Pin (electrónica)"/>
              </a:rPr>
              <a:t>terminales</a:t>
            </a:r>
            <a:r>
              <a:rPr lang="es-ES" dirty="0"/>
              <a:t>. Se trata de un diodo de </a:t>
            </a:r>
            <a:r>
              <a:rPr lang="es-ES" dirty="0">
                <a:hlinkClick r:id="rId18" tooltip="Unión PN"/>
              </a:rPr>
              <a:t>unión p-n</a:t>
            </a:r>
            <a:r>
              <a:rPr lang="es-ES" dirty="0"/>
              <a:t>, que emite luz cuando está activado.</a:t>
            </a:r>
            <a:r>
              <a:rPr lang="es-ES" baseline="30000" dirty="0">
                <a:hlinkClick r:id="rId19"/>
              </a:rPr>
              <a:t>7</a:t>
            </a:r>
            <a:r>
              <a:rPr lang="es-ES" dirty="0"/>
              <a:t>​ Si se aplica una </a:t>
            </a:r>
            <a:r>
              <a:rPr lang="es-ES" dirty="0">
                <a:hlinkClick r:id="rId20" tooltip="Tensión (electricidad)"/>
              </a:rPr>
              <a:t>tensión</a:t>
            </a:r>
            <a:r>
              <a:rPr lang="es-ES" dirty="0"/>
              <a:t> adecuada a los terminales, los </a:t>
            </a:r>
            <a:r>
              <a:rPr lang="es-ES" dirty="0">
                <a:hlinkClick r:id="rId21" tooltip="Electrón"/>
              </a:rPr>
              <a:t>electrones</a:t>
            </a:r>
            <a:r>
              <a:rPr lang="es-ES" dirty="0"/>
              <a:t> se recombinan con los </a:t>
            </a:r>
            <a:r>
              <a:rPr lang="es-ES" dirty="0">
                <a:hlinkClick r:id="rId22" tooltip="Hueco de electrón"/>
              </a:rPr>
              <a:t>huecos</a:t>
            </a:r>
            <a:r>
              <a:rPr lang="es-ES" dirty="0"/>
              <a:t> en la región de la </a:t>
            </a:r>
            <a:r>
              <a:rPr lang="es-ES" dirty="0">
                <a:hlinkClick r:id="rId18" tooltip="Unión PN"/>
              </a:rPr>
              <a:t>unión p-n</a:t>
            </a:r>
            <a:r>
              <a:rPr lang="es-ES" dirty="0"/>
              <a:t> del dispositivo, liberando energía en forma de </a:t>
            </a:r>
            <a:r>
              <a:rPr lang="es-ES" dirty="0">
                <a:hlinkClick r:id="rId23" tooltip="Fotón"/>
              </a:rPr>
              <a:t>fotones</a:t>
            </a:r>
            <a:r>
              <a:rPr lang="es-ES" dirty="0"/>
              <a:t>. Este efecto se denomina </a:t>
            </a:r>
            <a:r>
              <a:rPr lang="es-ES" dirty="0">
                <a:hlinkClick r:id="rId24"/>
              </a:rPr>
              <a:t>electroluminiscencia</a:t>
            </a:r>
            <a:r>
              <a:rPr lang="es-ES" dirty="0"/>
              <a:t>, y el color de la luz generada (que depende de la energía de los </a:t>
            </a:r>
            <a:r>
              <a:rPr lang="es-ES" dirty="0">
                <a:hlinkClick r:id="rId23" tooltip="Fotón"/>
              </a:rPr>
              <a:t>fotones</a:t>
            </a:r>
            <a:r>
              <a:rPr lang="es-ES" dirty="0"/>
              <a:t> emitidos) viene determinado por la </a:t>
            </a:r>
            <a:r>
              <a:rPr lang="es-ES" dirty="0">
                <a:hlinkClick r:id="rId25" tooltip="Banda prohibida"/>
              </a:rPr>
              <a:t>anchura de la banda</a:t>
            </a:r>
            <a:r>
              <a:rPr lang="es-ES" dirty="0"/>
              <a:t> prohibida del semiconductor</a:t>
            </a:r>
            <a:endParaRPr lang="es-CO" dirty="0"/>
          </a:p>
        </p:txBody>
      </p:sp>
      <p:sp>
        <p:nvSpPr>
          <p:cNvPr id="4" name="Marcador de número de diapositiva 3"/>
          <p:cNvSpPr>
            <a:spLocks noGrp="1"/>
          </p:cNvSpPr>
          <p:nvPr>
            <p:ph type="sldNum" sz="quarter" idx="5"/>
          </p:nvPr>
        </p:nvSpPr>
        <p:spPr/>
        <p:txBody>
          <a:bodyPr/>
          <a:lstStyle/>
          <a:p>
            <a:fld id="{4FD3AD5B-88A4-42E4-9EE2-18CFFA52744F}" type="slidenum">
              <a:rPr lang="es-CO" smtClean="0"/>
              <a:t>26</a:t>
            </a:fld>
            <a:endParaRPr lang="es-CO"/>
          </a:p>
        </p:txBody>
      </p:sp>
    </p:spTree>
    <p:extLst>
      <p:ext uri="{BB962C8B-B14F-4D97-AF65-F5344CB8AC3E}">
        <p14:creationId xmlns:p14="http://schemas.microsoft.com/office/powerpoint/2010/main" val="42107543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dirty="0"/>
              <a:t>Fluorescente: </a:t>
            </a:r>
            <a:r>
              <a:rPr lang="es-ES" dirty="0"/>
              <a:t>Hg, Ar y Ne, excitándolos, los que emitirán luz al </a:t>
            </a:r>
            <a:r>
              <a:rPr lang="es-ES" dirty="0" err="1"/>
              <a:t>desexcitarse</a:t>
            </a:r>
            <a:r>
              <a:rPr lang="es-ES" dirty="0"/>
              <a:t>, principalmente en la región del ultravioleta (UV). </a:t>
            </a:r>
          </a:p>
          <a:p>
            <a:endParaRPr lang="es-ES" dirty="0"/>
          </a:p>
          <a:p>
            <a:r>
              <a:rPr lang="es-ES" dirty="0"/>
              <a:t>Halógena: i</a:t>
            </a:r>
            <a:r>
              <a:rPr lang="en-US" dirty="0" err="1">
                <a:hlinkClick r:id="rId3" tooltip="Incandescent light bulb"/>
              </a:rPr>
              <a:t>ncandescent</a:t>
            </a:r>
            <a:r>
              <a:rPr lang="en-US" dirty="0">
                <a:hlinkClick r:id="rId3" tooltip="Incandescent light bulb"/>
              </a:rPr>
              <a:t> lamp</a:t>
            </a:r>
            <a:r>
              <a:rPr lang="en-US" dirty="0"/>
              <a:t> consisting of a </a:t>
            </a:r>
            <a:r>
              <a:rPr lang="en-US" dirty="0">
                <a:hlinkClick r:id="rId4" tooltip="Tungsten filament"/>
              </a:rPr>
              <a:t>tungsten filament</a:t>
            </a:r>
            <a:r>
              <a:rPr lang="en-US" dirty="0"/>
              <a:t> sealed into a compact transparent envelope that is filled with a mixture of an </a:t>
            </a:r>
            <a:r>
              <a:rPr lang="en-US" dirty="0">
                <a:hlinkClick r:id="rId5" tooltip="Inert gas"/>
              </a:rPr>
              <a:t>inert gas</a:t>
            </a:r>
            <a:r>
              <a:rPr lang="en-US" dirty="0"/>
              <a:t> and a small amount of a </a:t>
            </a:r>
            <a:r>
              <a:rPr lang="en-US" dirty="0">
                <a:hlinkClick r:id="rId6" tooltip="Halogen"/>
              </a:rPr>
              <a:t>halogen</a:t>
            </a:r>
            <a:r>
              <a:rPr lang="en-US" dirty="0"/>
              <a:t> such as </a:t>
            </a:r>
            <a:r>
              <a:rPr lang="en-US" dirty="0">
                <a:hlinkClick r:id="rId7" tooltip="Iodine"/>
              </a:rPr>
              <a:t>iodine</a:t>
            </a:r>
            <a:r>
              <a:rPr lang="en-US" dirty="0"/>
              <a:t> or </a:t>
            </a:r>
            <a:r>
              <a:rPr lang="en-US" dirty="0">
                <a:hlinkClick r:id="rId8" tooltip="Bromine"/>
              </a:rPr>
              <a:t>bromine</a:t>
            </a:r>
            <a:r>
              <a:rPr lang="en-US" dirty="0"/>
              <a:t>. The combination of the halogen gas and the </a:t>
            </a:r>
            <a:r>
              <a:rPr lang="en-US" dirty="0">
                <a:hlinkClick r:id="rId9" tooltip="Tungsten"/>
              </a:rPr>
              <a:t>tungsten</a:t>
            </a:r>
            <a:r>
              <a:rPr lang="en-US" dirty="0"/>
              <a:t> filament produces a </a:t>
            </a:r>
            <a:r>
              <a:rPr lang="en-US" dirty="0">
                <a:hlinkClick r:id="rId10"/>
              </a:rPr>
              <a:t>halogen cycle</a:t>
            </a:r>
            <a:r>
              <a:rPr lang="en-US" dirty="0"/>
              <a:t> chemical reaction which redeposits evaporated tungsten to the filament, increasing its life and maintaining the clarity of the envelope.</a:t>
            </a:r>
          </a:p>
          <a:p>
            <a:endParaRPr lang="en-US" dirty="0"/>
          </a:p>
          <a:p>
            <a:r>
              <a:rPr lang="en-US" dirty="0" err="1"/>
              <a:t>Incandescente</a:t>
            </a:r>
            <a:r>
              <a:rPr lang="en-US" dirty="0"/>
              <a:t>: The filament is enclosed in a glass bulb with a vacuum or inert gas to protect the filament from </a:t>
            </a:r>
            <a:r>
              <a:rPr lang="en-US" dirty="0">
                <a:hlinkClick r:id="rId11" tooltip="Oxidation"/>
              </a:rPr>
              <a:t>oxidation</a:t>
            </a:r>
            <a:r>
              <a:rPr lang="en-US" dirty="0"/>
              <a:t>.</a:t>
            </a:r>
          </a:p>
          <a:p>
            <a:endParaRPr lang="en-US" dirty="0"/>
          </a:p>
          <a:p>
            <a:r>
              <a:rPr lang="en-US" dirty="0"/>
              <a:t>LED: </a:t>
            </a:r>
            <a:r>
              <a:rPr lang="es-ES" dirty="0"/>
              <a:t>Un </a:t>
            </a:r>
            <a:r>
              <a:rPr lang="es-ES" b="1" dirty="0"/>
              <a:t>diodo emisor de luz</a:t>
            </a:r>
            <a:r>
              <a:rPr lang="es-ES" dirty="0"/>
              <a:t> o </a:t>
            </a:r>
            <a:r>
              <a:rPr lang="es-ES" b="1" dirty="0"/>
              <a:t>led</a:t>
            </a:r>
            <a:r>
              <a:rPr lang="es-ES" baseline="30000" dirty="0">
                <a:hlinkClick r:id="rId12"/>
              </a:rPr>
              <a:t>6</a:t>
            </a:r>
            <a:r>
              <a:rPr lang="es-ES" dirty="0"/>
              <a:t>​</a:t>
            </a:r>
            <a:r>
              <a:rPr lang="es-ES" baseline="30000" dirty="0">
                <a:hlinkClick r:id="rId13"/>
              </a:rPr>
              <a:t>n 1</a:t>
            </a:r>
            <a:r>
              <a:rPr lang="es-ES" dirty="0"/>
              <a:t>​ (también conocido por la sigla LED, del </a:t>
            </a:r>
            <a:r>
              <a:rPr lang="es-ES" dirty="0">
                <a:hlinkClick r:id="rId14" tooltip="Idioma inglés"/>
              </a:rPr>
              <a:t>inglés</a:t>
            </a:r>
            <a:r>
              <a:rPr lang="es-ES" dirty="0"/>
              <a:t> </a:t>
            </a:r>
            <a:r>
              <a:rPr lang="es-ES" i="1" dirty="0"/>
              <a:t>light-</a:t>
            </a:r>
            <a:r>
              <a:rPr lang="es-ES" i="1" dirty="0" err="1"/>
              <a:t>emitting</a:t>
            </a:r>
            <a:r>
              <a:rPr lang="es-ES" i="1" dirty="0"/>
              <a:t> </a:t>
            </a:r>
            <a:r>
              <a:rPr lang="es-ES" i="1" dirty="0" err="1"/>
              <a:t>diode</a:t>
            </a:r>
            <a:r>
              <a:rPr lang="es-ES" dirty="0"/>
              <a:t>) es una fuente de </a:t>
            </a:r>
            <a:r>
              <a:rPr lang="es-ES" dirty="0">
                <a:hlinkClick r:id="rId15" tooltip="Luz"/>
              </a:rPr>
              <a:t>luz</a:t>
            </a:r>
            <a:r>
              <a:rPr lang="es-ES" dirty="0"/>
              <a:t> constituida por un material </a:t>
            </a:r>
            <a:r>
              <a:rPr lang="es-ES" dirty="0">
                <a:hlinkClick r:id="rId16" tooltip="Semiconductor"/>
              </a:rPr>
              <a:t>semiconductor</a:t>
            </a:r>
            <a:r>
              <a:rPr lang="es-ES" dirty="0"/>
              <a:t> dotado de dos </a:t>
            </a:r>
            <a:r>
              <a:rPr lang="es-ES" dirty="0">
                <a:hlinkClick r:id="rId17" tooltip="Pin (electrónica)"/>
              </a:rPr>
              <a:t>terminales</a:t>
            </a:r>
            <a:r>
              <a:rPr lang="es-ES" dirty="0"/>
              <a:t>. Se trata de un diodo de </a:t>
            </a:r>
            <a:r>
              <a:rPr lang="es-ES" dirty="0">
                <a:hlinkClick r:id="rId18" tooltip="Unión PN"/>
              </a:rPr>
              <a:t>unión p-n</a:t>
            </a:r>
            <a:r>
              <a:rPr lang="es-ES" dirty="0"/>
              <a:t>, que emite luz cuando está activado.</a:t>
            </a:r>
            <a:r>
              <a:rPr lang="es-ES" baseline="30000" dirty="0">
                <a:hlinkClick r:id="rId19"/>
              </a:rPr>
              <a:t>7</a:t>
            </a:r>
            <a:r>
              <a:rPr lang="es-ES" dirty="0"/>
              <a:t>​ Si se aplica una </a:t>
            </a:r>
            <a:r>
              <a:rPr lang="es-ES" dirty="0">
                <a:hlinkClick r:id="rId20" tooltip="Tensión (electricidad)"/>
              </a:rPr>
              <a:t>tensión</a:t>
            </a:r>
            <a:r>
              <a:rPr lang="es-ES" dirty="0"/>
              <a:t> adecuada a los terminales, los </a:t>
            </a:r>
            <a:r>
              <a:rPr lang="es-ES" dirty="0">
                <a:hlinkClick r:id="rId21" tooltip="Electrón"/>
              </a:rPr>
              <a:t>electrones</a:t>
            </a:r>
            <a:r>
              <a:rPr lang="es-ES" dirty="0"/>
              <a:t> se recombinan con los </a:t>
            </a:r>
            <a:r>
              <a:rPr lang="es-ES" dirty="0">
                <a:hlinkClick r:id="rId22" tooltip="Hueco de electrón"/>
              </a:rPr>
              <a:t>huecos</a:t>
            </a:r>
            <a:r>
              <a:rPr lang="es-ES" dirty="0"/>
              <a:t> en la región de la </a:t>
            </a:r>
            <a:r>
              <a:rPr lang="es-ES" dirty="0">
                <a:hlinkClick r:id="rId18" tooltip="Unión PN"/>
              </a:rPr>
              <a:t>unión p-n</a:t>
            </a:r>
            <a:r>
              <a:rPr lang="es-ES" dirty="0"/>
              <a:t> del dispositivo, liberando energía en forma de </a:t>
            </a:r>
            <a:r>
              <a:rPr lang="es-ES" dirty="0">
                <a:hlinkClick r:id="rId23" tooltip="Fotón"/>
              </a:rPr>
              <a:t>fotones</a:t>
            </a:r>
            <a:r>
              <a:rPr lang="es-ES" dirty="0"/>
              <a:t>. Este efecto se denomina </a:t>
            </a:r>
            <a:r>
              <a:rPr lang="es-ES" dirty="0">
                <a:hlinkClick r:id="rId24"/>
              </a:rPr>
              <a:t>electroluminiscencia</a:t>
            </a:r>
            <a:r>
              <a:rPr lang="es-ES" dirty="0"/>
              <a:t>, y el color de la luz generada (que depende de la energía de los </a:t>
            </a:r>
            <a:r>
              <a:rPr lang="es-ES" dirty="0">
                <a:hlinkClick r:id="rId23" tooltip="Fotón"/>
              </a:rPr>
              <a:t>fotones</a:t>
            </a:r>
            <a:r>
              <a:rPr lang="es-ES" dirty="0"/>
              <a:t> emitidos) viene determinado por la </a:t>
            </a:r>
            <a:r>
              <a:rPr lang="es-ES" dirty="0">
                <a:hlinkClick r:id="rId25" tooltip="Banda prohibida"/>
              </a:rPr>
              <a:t>anchura de la banda</a:t>
            </a:r>
            <a:r>
              <a:rPr lang="es-ES" dirty="0"/>
              <a:t> prohibida del semiconductor</a:t>
            </a:r>
            <a:endParaRPr lang="es-CO" dirty="0"/>
          </a:p>
        </p:txBody>
      </p:sp>
      <p:sp>
        <p:nvSpPr>
          <p:cNvPr id="4" name="Marcador de número de diapositiva 3"/>
          <p:cNvSpPr>
            <a:spLocks noGrp="1"/>
          </p:cNvSpPr>
          <p:nvPr>
            <p:ph type="sldNum" sz="quarter" idx="5"/>
          </p:nvPr>
        </p:nvSpPr>
        <p:spPr/>
        <p:txBody>
          <a:bodyPr/>
          <a:lstStyle/>
          <a:p>
            <a:fld id="{4FD3AD5B-88A4-42E4-9EE2-18CFFA52744F}" type="slidenum">
              <a:rPr lang="es-CO" smtClean="0"/>
              <a:t>9</a:t>
            </a:fld>
            <a:endParaRPr lang="es-CO"/>
          </a:p>
        </p:txBody>
      </p:sp>
    </p:spTree>
    <p:extLst>
      <p:ext uri="{BB962C8B-B14F-4D97-AF65-F5344CB8AC3E}">
        <p14:creationId xmlns:p14="http://schemas.microsoft.com/office/powerpoint/2010/main" val="5623415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dirty="0"/>
              <a:t>Fluorescente: </a:t>
            </a:r>
            <a:r>
              <a:rPr lang="es-ES" dirty="0"/>
              <a:t>Hg, Ar y Ne, excitándolos, los que emitirán luz al </a:t>
            </a:r>
            <a:r>
              <a:rPr lang="es-ES" dirty="0" err="1"/>
              <a:t>desexcitarse</a:t>
            </a:r>
            <a:r>
              <a:rPr lang="es-ES" dirty="0"/>
              <a:t>, principalmente en la región del ultravioleta (UV). </a:t>
            </a:r>
          </a:p>
          <a:p>
            <a:endParaRPr lang="es-ES" dirty="0"/>
          </a:p>
          <a:p>
            <a:r>
              <a:rPr lang="es-ES" dirty="0"/>
              <a:t>Halógena: i</a:t>
            </a:r>
            <a:r>
              <a:rPr lang="en-US" dirty="0" err="1">
                <a:hlinkClick r:id="rId3" tooltip="Incandescent light bulb"/>
              </a:rPr>
              <a:t>ncandescent</a:t>
            </a:r>
            <a:r>
              <a:rPr lang="en-US" dirty="0">
                <a:hlinkClick r:id="rId3" tooltip="Incandescent light bulb"/>
              </a:rPr>
              <a:t> lamp</a:t>
            </a:r>
            <a:r>
              <a:rPr lang="en-US" dirty="0"/>
              <a:t> consisting of a </a:t>
            </a:r>
            <a:r>
              <a:rPr lang="en-US" dirty="0">
                <a:hlinkClick r:id="rId4" tooltip="Tungsten filament"/>
              </a:rPr>
              <a:t>tungsten filament</a:t>
            </a:r>
            <a:r>
              <a:rPr lang="en-US" dirty="0"/>
              <a:t> sealed into a compact transparent envelope that is filled with a mixture of an </a:t>
            </a:r>
            <a:r>
              <a:rPr lang="en-US" dirty="0">
                <a:hlinkClick r:id="rId5" tooltip="Inert gas"/>
              </a:rPr>
              <a:t>inert gas</a:t>
            </a:r>
            <a:r>
              <a:rPr lang="en-US" dirty="0"/>
              <a:t> and a small amount of a </a:t>
            </a:r>
            <a:r>
              <a:rPr lang="en-US" dirty="0">
                <a:hlinkClick r:id="rId6" tooltip="Halogen"/>
              </a:rPr>
              <a:t>halogen</a:t>
            </a:r>
            <a:r>
              <a:rPr lang="en-US" dirty="0"/>
              <a:t> such as </a:t>
            </a:r>
            <a:r>
              <a:rPr lang="en-US" dirty="0">
                <a:hlinkClick r:id="rId7" tooltip="Iodine"/>
              </a:rPr>
              <a:t>iodine</a:t>
            </a:r>
            <a:r>
              <a:rPr lang="en-US" dirty="0"/>
              <a:t> or </a:t>
            </a:r>
            <a:r>
              <a:rPr lang="en-US" dirty="0">
                <a:hlinkClick r:id="rId8" tooltip="Bromine"/>
              </a:rPr>
              <a:t>bromine</a:t>
            </a:r>
            <a:r>
              <a:rPr lang="en-US" dirty="0"/>
              <a:t>. The combination of the halogen gas and the </a:t>
            </a:r>
            <a:r>
              <a:rPr lang="en-US" dirty="0">
                <a:hlinkClick r:id="rId9" tooltip="Tungsten"/>
              </a:rPr>
              <a:t>tungsten</a:t>
            </a:r>
            <a:r>
              <a:rPr lang="en-US" dirty="0"/>
              <a:t> filament produces a </a:t>
            </a:r>
            <a:r>
              <a:rPr lang="en-US" dirty="0">
                <a:hlinkClick r:id="rId10"/>
              </a:rPr>
              <a:t>halogen cycle</a:t>
            </a:r>
            <a:r>
              <a:rPr lang="en-US" dirty="0"/>
              <a:t> chemical reaction which redeposits evaporated tungsten to the filament, increasing its life and maintaining the clarity of the envelope.</a:t>
            </a:r>
          </a:p>
          <a:p>
            <a:endParaRPr lang="en-US" dirty="0"/>
          </a:p>
          <a:p>
            <a:r>
              <a:rPr lang="en-US" dirty="0" err="1"/>
              <a:t>Incandescente</a:t>
            </a:r>
            <a:r>
              <a:rPr lang="en-US" dirty="0"/>
              <a:t>: The filament is enclosed in a glass bulb with a vacuum or inert gas to protect the filament from </a:t>
            </a:r>
            <a:r>
              <a:rPr lang="en-US" dirty="0">
                <a:hlinkClick r:id="rId11" tooltip="Oxidation"/>
              </a:rPr>
              <a:t>oxidation</a:t>
            </a:r>
            <a:r>
              <a:rPr lang="en-US" dirty="0"/>
              <a:t>.</a:t>
            </a:r>
          </a:p>
          <a:p>
            <a:endParaRPr lang="en-US" dirty="0"/>
          </a:p>
          <a:p>
            <a:r>
              <a:rPr lang="en-US" dirty="0"/>
              <a:t>LED: </a:t>
            </a:r>
            <a:r>
              <a:rPr lang="es-ES" dirty="0"/>
              <a:t>Un </a:t>
            </a:r>
            <a:r>
              <a:rPr lang="es-ES" b="1" dirty="0"/>
              <a:t>diodo emisor de luz</a:t>
            </a:r>
            <a:r>
              <a:rPr lang="es-ES" dirty="0"/>
              <a:t> o </a:t>
            </a:r>
            <a:r>
              <a:rPr lang="es-ES" b="1" dirty="0"/>
              <a:t>led</a:t>
            </a:r>
            <a:r>
              <a:rPr lang="es-ES" baseline="30000" dirty="0">
                <a:hlinkClick r:id="rId12"/>
              </a:rPr>
              <a:t>6</a:t>
            </a:r>
            <a:r>
              <a:rPr lang="es-ES" dirty="0"/>
              <a:t>​</a:t>
            </a:r>
            <a:r>
              <a:rPr lang="es-ES" baseline="30000" dirty="0">
                <a:hlinkClick r:id="rId13"/>
              </a:rPr>
              <a:t>n 1</a:t>
            </a:r>
            <a:r>
              <a:rPr lang="es-ES" dirty="0"/>
              <a:t>​ (también conocido por la sigla LED, del </a:t>
            </a:r>
            <a:r>
              <a:rPr lang="es-ES" dirty="0">
                <a:hlinkClick r:id="rId14" tooltip="Idioma inglés"/>
              </a:rPr>
              <a:t>inglés</a:t>
            </a:r>
            <a:r>
              <a:rPr lang="es-ES" dirty="0"/>
              <a:t> </a:t>
            </a:r>
            <a:r>
              <a:rPr lang="es-ES" i="1" dirty="0"/>
              <a:t>light-</a:t>
            </a:r>
            <a:r>
              <a:rPr lang="es-ES" i="1" dirty="0" err="1"/>
              <a:t>emitting</a:t>
            </a:r>
            <a:r>
              <a:rPr lang="es-ES" i="1" dirty="0"/>
              <a:t> </a:t>
            </a:r>
            <a:r>
              <a:rPr lang="es-ES" i="1" dirty="0" err="1"/>
              <a:t>diode</a:t>
            </a:r>
            <a:r>
              <a:rPr lang="es-ES" dirty="0"/>
              <a:t>) es una fuente de </a:t>
            </a:r>
            <a:r>
              <a:rPr lang="es-ES" dirty="0">
                <a:hlinkClick r:id="rId15" tooltip="Luz"/>
              </a:rPr>
              <a:t>luz</a:t>
            </a:r>
            <a:r>
              <a:rPr lang="es-ES" dirty="0"/>
              <a:t> constituida por un material </a:t>
            </a:r>
            <a:r>
              <a:rPr lang="es-ES" dirty="0">
                <a:hlinkClick r:id="rId16" tooltip="Semiconductor"/>
              </a:rPr>
              <a:t>semiconductor</a:t>
            </a:r>
            <a:r>
              <a:rPr lang="es-ES" dirty="0"/>
              <a:t> dotado de dos </a:t>
            </a:r>
            <a:r>
              <a:rPr lang="es-ES" dirty="0">
                <a:hlinkClick r:id="rId17" tooltip="Pin (electrónica)"/>
              </a:rPr>
              <a:t>terminales</a:t>
            </a:r>
            <a:r>
              <a:rPr lang="es-ES" dirty="0"/>
              <a:t>. Se trata de un diodo de </a:t>
            </a:r>
            <a:r>
              <a:rPr lang="es-ES" dirty="0">
                <a:hlinkClick r:id="rId18" tooltip="Unión PN"/>
              </a:rPr>
              <a:t>unión p-n</a:t>
            </a:r>
            <a:r>
              <a:rPr lang="es-ES" dirty="0"/>
              <a:t>, que emite luz cuando está activado.</a:t>
            </a:r>
            <a:r>
              <a:rPr lang="es-ES" baseline="30000" dirty="0">
                <a:hlinkClick r:id="rId19"/>
              </a:rPr>
              <a:t>7</a:t>
            </a:r>
            <a:r>
              <a:rPr lang="es-ES" dirty="0"/>
              <a:t>​ Si se aplica una </a:t>
            </a:r>
            <a:r>
              <a:rPr lang="es-ES" dirty="0">
                <a:hlinkClick r:id="rId20" tooltip="Tensión (electricidad)"/>
              </a:rPr>
              <a:t>tensión</a:t>
            </a:r>
            <a:r>
              <a:rPr lang="es-ES" dirty="0"/>
              <a:t> adecuada a los terminales, los </a:t>
            </a:r>
            <a:r>
              <a:rPr lang="es-ES" dirty="0">
                <a:hlinkClick r:id="rId21" tooltip="Electrón"/>
              </a:rPr>
              <a:t>electrones</a:t>
            </a:r>
            <a:r>
              <a:rPr lang="es-ES" dirty="0"/>
              <a:t> se recombinan con los </a:t>
            </a:r>
            <a:r>
              <a:rPr lang="es-ES" dirty="0">
                <a:hlinkClick r:id="rId22" tooltip="Hueco de electrón"/>
              </a:rPr>
              <a:t>huecos</a:t>
            </a:r>
            <a:r>
              <a:rPr lang="es-ES" dirty="0"/>
              <a:t> en la región de la </a:t>
            </a:r>
            <a:r>
              <a:rPr lang="es-ES" dirty="0">
                <a:hlinkClick r:id="rId18" tooltip="Unión PN"/>
              </a:rPr>
              <a:t>unión p-n</a:t>
            </a:r>
            <a:r>
              <a:rPr lang="es-ES" dirty="0"/>
              <a:t> del dispositivo, liberando energía en forma de </a:t>
            </a:r>
            <a:r>
              <a:rPr lang="es-ES" dirty="0">
                <a:hlinkClick r:id="rId23" tooltip="Fotón"/>
              </a:rPr>
              <a:t>fotones</a:t>
            </a:r>
            <a:r>
              <a:rPr lang="es-ES" dirty="0"/>
              <a:t>. Este efecto se denomina </a:t>
            </a:r>
            <a:r>
              <a:rPr lang="es-ES" dirty="0">
                <a:hlinkClick r:id="rId24"/>
              </a:rPr>
              <a:t>electroluminiscencia</a:t>
            </a:r>
            <a:r>
              <a:rPr lang="es-ES" dirty="0"/>
              <a:t>, y el color de la luz generada (que depende de la energía de los </a:t>
            </a:r>
            <a:r>
              <a:rPr lang="es-ES" dirty="0">
                <a:hlinkClick r:id="rId23" tooltip="Fotón"/>
              </a:rPr>
              <a:t>fotones</a:t>
            </a:r>
            <a:r>
              <a:rPr lang="es-ES" dirty="0"/>
              <a:t> emitidos) viene determinado por la </a:t>
            </a:r>
            <a:r>
              <a:rPr lang="es-ES" dirty="0">
                <a:hlinkClick r:id="rId25" tooltip="Banda prohibida"/>
              </a:rPr>
              <a:t>anchura de la banda</a:t>
            </a:r>
            <a:r>
              <a:rPr lang="es-ES" dirty="0"/>
              <a:t> prohibida del semiconductor</a:t>
            </a:r>
            <a:endParaRPr lang="es-CO" dirty="0"/>
          </a:p>
        </p:txBody>
      </p:sp>
      <p:sp>
        <p:nvSpPr>
          <p:cNvPr id="4" name="Marcador de número de diapositiva 3"/>
          <p:cNvSpPr>
            <a:spLocks noGrp="1"/>
          </p:cNvSpPr>
          <p:nvPr>
            <p:ph type="sldNum" sz="quarter" idx="5"/>
          </p:nvPr>
        </p:nvSpPr>
        <p:spPr/>
        <p:txBody>
          <a:bodyPr/>
          <a:lstStyle/>
          <a:p>
            <a:fld id="{4FD3AD5B-88A4-42E4-9EE2-18CFFA52744F}" type="slidenum">
              <a:rPr lang="es-CO" smtClean="0"/>
              <a:t>27</a:t>
            </a:fld>
            <a:endParaRPr lang="es-CO"/>
          </a:p>
        </p:txBody>
      </p:sp>
    </p:spTree>
    <p:extLst>
      <p:ext uri="{BB962C8B-B14F-4D97-AF65-F5344CB8AC3E}">
        <p14:creationId xmlns:p14="http://schemas.microsoft.com/office/powerpoint/2010/main" val="26386178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dirty="0"/>
              <a:t>Fluorescente: </a:t>
            </a:r>
            <a:r>
              <a:rPr lang="es-ES" dirty="0"/>
              <a:t>Hg, Ar y Ne, excitándolos, los que emitirán luz al </a:t>
            </a:r>
            <a:r>
              <a:rPr lang="es-ES" dirty="0" err="1"/>
              <a:t>desexcitarse</a:t>
            </a:r>
            <a:r>
              <a:rPr lang="es-ES" dirty="0"/>
              <a:t>, principalmente en la región del ultravioleta (UV). </a:t>
            </a:r>
          </a:p>
          <a:p>
            <a:endParaRPr lang="es-ES" dirty="0"/>
          </a:p>
          <a:p>
            <a:r>
              <a:rPr lang="es-ES" dirty="0"/>
              <a:t>Halógena: i</a:t>
            </a:r>
            <a:r>
              <a:rPr lang="en-US" dirty="0" err="1">
                <a:hlinkClick r:id="rId3" tooltip="Incandescent light bulb"/>
              </a:rPr>
              <a:t>ncandescent</a:t>
            </a:r>
            <a:r>
              <a:rPr lang="en-US" dirty="0">
                <a:hlinkClick r:id="rId3" tooltip="Incandescent light bulb"/>
              </a:rPr>
              <a:t> lamp</a:t>
            </a:r>
            <a:r>
              <a:rPr lang="en-US" dirty="0"/>
              <a:t> consisting of a </a:t>
            </a:r>
            <a:r>
              <a:rPr lang="en-US" dirty="0">
                <a:hlinkClick r:id="rId4" tooltip="Tungsten filament"/>
              </a:rPr>
              <a:t>tungsten filament</a:t>
            </a:r>
            <a:r>
              <a:rPr lang="en-US" dirty="0"/>
              <a:t> sealed into a compact transparent envelope that is filled with a mixture of an </a:t>
            </a:r>
            <a:r>
              <a:rPr lang="en-US" dirty="0">
                <a:hlinkClick r:id="rId5" tooltip="Inert gas"/>
              </a:rPr>
              <a:t>inert gas</a:t>
            </a:r>
            <a:r>
              <a:rPr lang="en-US" dirty="0"/>
              <a:t> and a small amount of a </a:t>
            </a:r>
            <a:r>
              <a:rPr lang="en-US" dirty="0">
                <a:hlinkClick r:id="rId6" tooltip="Halogen"/>
              </a:rPr>
              <a:t>halogen</a:t>
            </a:r>
            <a:r>
              <a:rPr lang="en-US" dirty="0"/>
              <a:t> such as </a:t>
            </a:r>
            <a:r>
              <a:rPr lang="en-US" dirty="0">
                <a:hlinkClick r:id="rId7" tooltip="Iodine"/>
              </a:rPr>
              <a:t>iodine</a:t>
            </a:r>
            <a:r>
              <a:rPr lang="en-US" dirty="0"/>
              <a:t> or </a:t>
            </a:r>
            <a:r>
              <a:rPr lang="en-US" dirty="0">
                <a:hlinkClick r:id="rId8" tooltip="Bromine"/>
              </a:rPr>
              <a:t>bromine</a:t>
            </a:r>
            <a:r>
              <a:rPr lang="en-US" dirty="0"/>
              <a:t>. The combination of the halogen gas and the </a:t>
            </a:r>
            <a:r>
              <a:rPr lang="en-US" dirty="0">
                <a:hlinkClick r:id="rId9" tooltip="Tungsten"/>
              </a:rPr>
              <a:t>tungsten</a:t>
            </a:r>
            <a:r>
              <a:rPr lang="en-US" dirty="0"/>
              <a:t> filament produces a </a:t>
            </a:r>
            <a:r>
              <a:rPr lang="en-US" dirty="0">
                <a:hlinkClick r:id="rId10"/>
              </a:rPr>
              <a:t>halogen cycle</a:t>
            </a:r>
            <a:r>
              <a:rPr lang="en-US" dirty="0"/>
              <a:t> chemical reaction which redeposits evaporated tungsten to the filament, increasing its life and maintaining the clarity of the envelope.</a:t>
            </a:r>
          </a:p>
          <a:p>
            <a:endParaRPr lang="en-US" dirty="0"/>
          </a:p>
          <a:p>
            <a:r>
              <a:rPr lang="en-US" dirty="0" err="1"/>
              <a:t>Incandescente</a:t>
            </a:r>
            <a:r>
              <a:rPr lang="en-US" dirty="0"/>
              <a:t>: The filament is enclosed in a glass bulb with a vacuum or inert gas to protect the filament from </a:t>
            </a:r>
            <a:r>
              <a:rPr lang="en-US" dirty="0">
                <a:hlinkClick r:id="rId11" tooltip="Oxidation"/>
              </a:rPr>
              <a:t>oxidation</a:t>
            </a:r>
            <a:r>
              <a:rPr lang="en-US" dirty="0"/>
              <a:t>.</a:t>
            </a:r>
          </a:p>
          <a:p>
            <a:endParaRPr lang="en-US" dirty="0"/>
          </a:p>
          <a:p>
            <a:r>
              <a:rPr lang="en-US" dirty="0"/>
              <a:t>LED: </a:t>
            </a:r>
            <a:r>
              <a:rPr lang="es-ES" dirty="0"/>
              <a:t>Un </a:t>
            </a:r>
            <a:r>
              <a:rPr lang="es-ES" b="1" dirty="0"/>
              <a:t>diodo emisor de luz</a:t>
            </a:r>
            <a:r>
              <a:rPr lang="es-ES" dirty="0"/>
              <a:t> o </a:t>
            </a:r>
            <a:r>
              <a:rPr lang="es-ES" b="1" dirty="0"/>
              <a:t>led</a:t>
            </a:r>
            <a:r>
              <a:rPr lang="es-ES" baseline="30000" dirty="0">
                <a:hlinkClick r:id="rId12"/>
              </a:rPr>
              <a:t>6</a:t>
            </a:r>
            <a:r>
              <a:rPr lang="es-ES" dirty="0"/>
              <a:t>​</a:t>
            </a:r>
            <a:r>
              <a:rPr lang="es-ES" baseline="30000" dirty="0">
                <a:hlinkClick r:id="rId13"/>
              </a:rPr>
              <a:t>n 1</a:t>
            </a:r>
            <a:r>
              <a:rPr lang="es-ES" dirty="0"/>
              <a:t>​ (también conocido por la sigla LED, del </a:t>
            </a:r>
            <a:r>
              <a:rPr lang="es-ES" dirty="0">
                <a:hlinkClick r:id="rId14" tooltip="Idioma inglés"/>
              </a:rPr>
              <a:t>inglés</a:t>
            </a:r>
            <a:r>
              <a:rPr lang="es-ES" dirty="0"/>
              <a:t> </a:t>
            </a:r>
            <a:r>
              <a:rPr lang="es-ES" i="1" dirty="0"/>
              <a:t>light-</a:t>
            </a:r>
            <a:r>
              <a:rPr lang="es-ES" i="1" dirty="0" err="1"/>
              <a:t>emitting</a:t>
            </a:r>
            <a:r>
              <a:rPr lang="es-ES" i="1" dirty="0"/>
              <a:t> </a:t>
            </a:r>
            <a:r>
              <a:rPr lang="es-ES" i="1" dirty="0" err="1"/>
              <a:t>diode</a:t>
            </a:r>
            <a:r>
              <a:rPr lang="es-ES" dirty="0"/>
              <a:t>) es una fuente de </a:t>
            </a:r>
            <a:r>
              <a:rPr lang="es-ES" dirty="0">
                <a:hlinkClick r:id="rId15" tooltip="Luz"/>
              </a:rPr>
              <a:t>luz</a:t>
            </a:r>
            <a:r>
              <a:rPr lang="es-ES" dirty="0"/>
              <a:t> constituida por un material </a:t>
            </a:r>
            <a:r>
              <a:rPr lang="es-ES" dirty="0">
                <a:hlinkClick r:id="rId16" tooltip="Semiconductor"/>
              </a:rPr>
              <a:t>semiconductor</a:t>
            </a:r>
            <a:r>
              <a:rPr lang="es-ES" dirty="0"/>
              <a:t> dotado de dos </a:t>
            </a:r>
            <a:r>
              <a:rPr lang="es-ES" dirty="0">
                <a:hlinkClick r:id="rId17" tooltip="Pin (electrónica)"/>
              </a:rPr>
              <a:t>terminales</a:t>
            </a:r>
            <a:r>
              <a:rPr lang="es-ES" dirty="0"/>
              <a:t>. Se trata de un diodo de </a:t>
            </a:r>
            <a:r>
              <a:rPr lang="es-ES" dirty="0">
                <a:hlinkClick r:id="rId18" tooltip="Unión PN"/>
              </a:rPr>
              <a:t>unión p-n</a:t>
            </a:r>
            <a:r>
              <a:rPr lang="es-ES" dirty="0"/>
              <a:t>, que emite luz cuando está activado.</a:t>
            </a:r>
            <a:r>
              <a:rPr lang="es-ES" baseline="30000" dirty="0">
                <a:hlinkClick r:id="rId19"/>
              </a:rPr>
              <a:t>7</a:t>
            </a:r>
            <a:r>
              <a:rPr lang="es-ES" dirty="0"/>
              <a:t>​ Si se aplica una </a:t>
            </a:r>
            <a:r>
              <a:rPr lang="es-ES" dirty="0">
                <a:hlinkClick r:id="rId20" tooltip="Tensión (electricidad)"/>
              </a:rPr>
              <a:t>tensión</a:t>
            </a:r>
            <a:r>
              <a:rPr lang="es-ES" dirty="0"/>
              <a:t> adecuada a los terminales, los </a:t>
            </a:r>
            <a:r>
              <a:rPr lang="es-ES" dirty="0">
                <a:hlinkClick r:id="rId21" tooltip="Electrón"/>
              </a:rPr>
              <a:t>electrones</a:t>
            </a:r>
            <a:r>
              <a:rPr lang="es-ES" dirty="0"/>
              <a:t> se recombinan con los </a:t>
            </a:r>
            <a:r>
              <a:rPr lang="es-ES" dirty="0">
                <a:hlinkClick r:id="rId22" tooltip="Hueco de electrón"/>
              </a:rPr>
              <a:t>huecos</a:t>
            </a:r>
            <a:r>
              <a:rPr lang="es-ES" dirty="0"/>
              <a:t> en la región de la </a:t>
            </a:r>
            <a:r>
              <a:rPr lang="es-ES" dirty="0">
                <a:hlinkClick r:id="rId18" tooltip="Unión PN"/>
              </a:rPr>
              <a:t>unión p-n</a:t>
            </a:r>
            <a:r>
              <a:rPr lang="es-ES" dirty="0"/>
              <a:t> del dispositivo, liberando energía en forma de </a:t>
            </a:r>
            <a:r>
              <a:rPr lang="es-ES" dirty="0">
                <a:hlinkClick r:id="rId23" tooltip="Fotón"/>
              </a:rPr>
              <a:t>fotones</a:t>
            </a:r>
            <a:r>
              <a:rPr lang="es-ES" dirty="0"/>
              <a:t>. Este efecto se denomina </a:t>
            </a:r>
            <a:r>
              <a:rPr lang="es-ES" dirty="0">
                <a:hlinkClick r:id="rId24"/>
              </a:rPr>
              <a:t>electroluminiscencia</a:t>
            </a:r>
            <a:r>
              <a:rPr lang="es-ES" dirty="0"/>
              <a:t>, y el color de la luz generada (que depende de la energía de los </a:t>
            </a:r>
            <a:r>
              <a:rPr lang="es-ES" dirty="0">
                <a:hlinkClick r:id="rId23" tooltip="Fotón"/>
              </a:rPr>
              <a:t>fotones</a:t>
            </a:r>
            <a:r>
              <a:rPr lang="es-ES" dirty="0"/>
              <a:t> emitidos) viene determinado por la </a:t>
            </a:r>
            <a:r>
              <a:rPr lang="es-ES" dirty="0">
                <a:hlinkClick r:id="rId25" tooltip="Banda prohibida"/>
              </a:rPr>
              <a:t>anchura de la banda</a:t>
            </a:r>
            <a:r>
              <a:rPr lang="es-ES" dirty="0"/>
              <a:t> prohibida del semiconductor</a:t>
            </a:r>
            <a:endParaRPr lang="es-CO" dirty="0"/>
          </a:p>
        </p:txBody>
      </p:sp>
      <p:sp>
        <p:nvSpPr>
          <p:cNvPr id="4" name="Marcador de número de diapositiva 3"/>
          <p:cNvSpPr>
            <a:spLocks noGrp="1"/>
          </p:cNvSpPr>
          <p:nvPr>
            <p:ph type="sldNum" sz="quarter" idx="5"/>
          </p:nvPr>
        </p:nvSpPr>
        <p:spPr/>
        <p:txBody>
          <a:bodyPr/>
          <a:lstStyle/>
          <a:p>
            <a:fld id="{4FD3AD5B-88A4-42E4-9EE2-18CFFA52744F}" type="slidenum">
              <a:rPr lang="es-CO" smtClean="0"/>
              <a:t>10</a:t>
            </a:fld>
            <a:endParaRPr lang="es-CO"/>
          </a:p>
        </p:txBody>
      </p:sp>
    </p:spTree>
    <p:extLst>
      <p:ext uri="{BB962C8B-B14F-4D97-AF65-F5344CB8AC3E}">
        <p14:creationId xmlns:p14="http://schemas.microsoft.com/office/powerpoint/2010/main" val="29814465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dirty="0"/>
              <a:t>Fluorescente: </a:t>
            </a:r>
            <a:r>
              <a:rPr lang="es-ES" dirty="0"/>
              <a:t>Hg, Ar y Ne, excitándolos, los que emitirán luz al </a:t>
            </a:r>
            <a:r>
              <a:rPr lang="es-ES" dirty="0" err="1"/>
              <a:t>desexcitarse</a:t>
            </a:r>
            <a:r>
              <a:rPr lang="es-ES" dirty="0"/>
              <a:t>, principalmente en la región del ultravioleta (UV). </a:t>
            </a:r>
          </a:p>
          <a:p>
            <a:endParaRPr lang="es-ES" dirty="0"/>
          </a:p>
          <a:p>
            <a:r>
              <a:rPr lang="es-ES" dirty="0"/>
              <a:t>Halógena: i</a:t>
            </a:r>
            <a:r>
              <a:rPr lang="en-US" dirty="0" err="1">
                <a:hlinkClick r:id="rId3" tooltip="Incandescent light bulb"/>
              </a:rPr>
              <a:t>ncandescent</a:t>
            </a:r>
            <a:r>
              <a:rPr lang="en-US" dirty="0">
                <a:hlinkClick r:id="rId3" tooltip="Incandescent light bulb"/>
              </a:rPr>
              <a:t> lamp</a:t>
            </a:r>
            <a:r>
              <a:rPr lang="en-US" dirty="0"/>
              <a:t> consisting of a </a:t>
            </a:r>
            <a:r>
              <a:rPr lang="en-US" dirty="0">
                <a:hlinkClick r:id="rId4" tooltip="Tungsten filament"/>
              </a:rPr>
              <a:t>tungsten filament</a:t>
            </a:r>
            <a:r>
              <a:rPr lang="en-US" dirty="0"/>
              <a:t> sealed into a compact transparent envelope that is filled with a mixture of an </a:t>
            </a:r>
            <a:r>
              <a:rPr lang="en-US" dirty="0">
                <a:hlinkClick r:id="rId5" tooltip="Inert gas"/>
              </a:rPr>
              <a:t>inert gas</a:t>
            </a:r>
            <a:r>
              <a:rPr lang="en-US" dirty="0"/>
              <a:t> and a small amount of a </a:t>
            </a:r>
            <a:r>
              <a:rPr lang="en-US" dirty="0">
                <a:hlinkClick r:id="rId6" tooltip="Halogen"/>
              </a:rPr>
              <a:t>halogen</a:t>
            </a:r>
            <a:r>
              <a:rPr lang="en-US" dirty="0"/>
              <a:t> such as </a:t>
            </a:r>
            <a:r>
              <a:rPr lang="en-US" dirty="0">
                <a:hlinkClick r:id="rId7" tooltip="Iodine"/>
              </a:rPr>
              <a:t>iodine</a:t>
            </a:r>
            <a:r>
              <a:rPr lang="en-US" dirty="0"/>
              <a:t> or </a:t>
            </a:r>
            <a:r>
              <a:rPr lang="en-US" dirty="0">
                <a:hlinkClick r:id="rId8" tooltip="Bromine"/>
              </a:rPr>
              <a:t>bromine</a:t>
            </a:r>
            <a:r>
              <a:rPr lang="en-US" dirty="0"/>
              <a:t>. The combination of the halogen gas and the </a:t>
            </a:r>
            <a:r>
              <a:rPr lang="en-US" dirty="0">
                <a:hlinkClick r:id="rId9" tooltip="Tungsten"/>
              </a:rPr>
              <a:t>tungsten</a:t>
            </a:r>
            <a:r>
              <a:rPr lang="en-US" dirty="0"/>
              <a:t> filament produces a </a:t>
            </a:r>
            <a:r>
              <a:rPr lang="en-US" dirty="0">
                <a:hlinkClick r:id="rId10"/>
              </a:rPr>
              <a:t>halogen cycle</a:t>
            </a:r>
            <a:r>
              <a:rPr lang="en-US" dirty="0"/>
              <a:t> chemical reaction which redeposits evaporated tungsten to the filament, increasing its life and maintaining the clarity of the envelope.</a:t>
            </a:r>
          </a:p>
          <a:p>
            <a:endParaRPr lang="en-US" dirty="0"/>
          </a:p>
          <a:p>
            <a:r>
              <a:rPr lang="en-US" dirty="0" err="1"/>
              <a:t>Incandescente</a:t>
            </a:r>
            <a:r>
              <a:rPr lang="en-US" dirty="0"/>
              <a:t>: The filament is enclosed in a glass bulb with a vacuum or inert gas to protect the filament from </a:t>
            </a:r>
            <a:r>
              <a:rPr lang="en-US" dirty="0">
                <a:hlinkClick r:id="rId11" tooltip="Oxidation"/>
              </a:rPr>
              <a:t>oxidation</a:t>
            </a:r>
            <a:r>
              <a:rPr lang="en-US" dirty="0"/>
              <a:t>.</a:t>
            </a:r>
          </a:p>
          <a:p>
            <a:endParaRPr lang="en-US" dirty="0"/>
          </a:p>
          <a:p>
            <a:r>
              <a:rPr lang="en-US" dirty="0"/>
              <a:t>LED: </a:t>
            </a:r>
            <a:r>
              <a:rPr lang="es-ES" dirty="0"/>
              <a:t>Un </a:t>
            </a:r>
            <a:r>
              <a:rPr lang="es-ES" b="1" dirty="0"/>
              <a:t>diodo emisor de luz</a:t>
            </a:r>
            <a:r>
              <a:rPr lang="es-ES" dirty="0"/>
              <a:t> o </a:t>
            </a:r>
            <a:r>
              <a:rPr lang="es-ES" b="1" dirty="0"/>
              <a:t>led</a:t>
            </a:r>
            <a:r>
              <a:rPr lang="es-ES" baseline="30000" dirty="0">
                <a:hlinkClick r:id="rId12"/>
              </a:rPr>
              <a:t>6</a:t>
            </a:r>
            <a:r>
              <a:rPr lang="es-ES" dirty="0"/>
              <a:t>​</a:t>
            </a:r>
            <a:r>
              <a:rPr lang="es-ES" baseline="30000" dirty="0">
                <a:hlinkClick r:id="rId13"/>
              </a:rPr>
              <a:t>n 1</a:t>
            </a:r>
            <a:r>
              <a:rPr lang="es-ES" dirty="0"/>
              <a:t>​ (también conocido por la sigla LED, del </a:t>
            </a:r>
            <a:r>
              <a:rPr lang="es-ES" dirty="0">
                <a:hlinkClick r:id="rId14" tooltip="Idioma inglés"/>
              </a:rPr>
              <a:t>inglés</a:t>
            </a:r>
            <a:r>
              <a:rPr lang="es-ES" dirty="0"/>
              <a:t> </a:t>
            </a:r>
            <a:r>
              <a:rPr lang="es-ES" i="1" dirty="0"/>
              <a:t>light-</a:t>
            </a:r>
            <a:r>
              <a:rPr lang="es-ES" i="1" dirty="0" err="1"/>
              <a:t>emitting</a:t>
            </a:r>
            <a:r>
              <a:rPr lang="es-ES" i="1" dirty="0"/>
              <a:t> </a:t>
            </a:r>
            <a:r>
              <a:rPr lang="es-ES" i="1" dirty="0" err="1"/>
              <a:t>diode</a:t>
            </a:r>
            <a:r>
              <a:rPr lang="es-ES" dirty="0"/>
              <a:t>) es una fuente de </a:t>
            </a:r>
            <a:r>
              <a:rPr lang="es-ES" dirty="0">
                <a:hlinkClick r:id="rId15" tooltip="Luz"/>
              </a:rPr>
              <a:t>luz</a:t>
            </a:r>
            <a:r>
              <a:rPr lang="es-ES" dirty="0"/>
              <a:t> constituida por un material </a:t>
            </a:r>
            <a:r>
              <a:rPr lang="es-ES" dirty="0">
                <a:hlinkClick r:id="rId16" tooltip="Semiconductor"/>
              </a:rPr>
              <a:t>semiconductor</a:t>
            </a:r>
            <a:r>
              <a:rPr lang="es-ES" dirty="0"/>
              <a:t> dotado de dos </a:t>
            </a:r>
            <a:r>
              <a:rPr lang="es-ES" dirty="0">
                <a:hlinkClick r:id="rId17" tooltip="Pin (electrónica)"/>
              </a:rPr>
              <a:t>terminales</a:t>
            </a:r>
            <a:r>
              <a:rPr lang="es-ES" dirty="0"/>
              <a:t>. Se trata de un diodo de </a:t>
            </a:r>
            <a:r>
              <a:rPr lang="es-ES" dirty="0">
                <a:hlinkClick r:id="rId18" tooltip="Unión PN"/>
              </a:rPr>
              <a:t>unión p-n</a:t>
            </a:r>
            <a:r>
              <a:rPr lang="es-ES" dirty="0"/>
              <a:t>, que emite luz cuando está activado.</a:t>
            </a:r>
            <a:r>
              <a:rPr lang="es-ES" baseline="30000" dirty="0">
                <a:hlinkClick r:id="rId19"/>
              </a:rPr>
              <a:t>7</a:t>
            </a:r>
            <a:r>
              <a:rPr lang="es-ES" dirty="0"/>
              <a:t>​ Si se aplica una </a:t>
            </a:r>
            <a:r>
              <a:rPr lang="es-ES" dirty="0">
                <a:hlinkClick r:id="rId20" tooltip="Tensión (electricidad)"/>
              </a:rPr>
              <a:t>tensión</a:t>
            </a:r>
            <a:r>
              <a:rPr lang="es-ES" dirty="0"/>
              <a:t> adecuada a los terminales, los </a:t>
            </a:r>
            <a:r>
              <a:rPr lang="es-ES" dirty="0">
                <a:hlinkClick r:id="rId21" tooltip="Electrón"/>
              </a:rPr>
              <a:t>electrones</a:t>
            </a:r>
            <a:r>
              <a:rPr lang="es-ES" dirty="0"/>
              <a:t> se recombinan con los </a:t>
            </a:r>
            <a:r>
              <a:rPr lang="es-ES" dirty="0">
                <a:hlinkClick r:id="rId22" tooltip="Hueco de electrón"/>
              </a:rPr>
              <a:t>huecos</a:t>
            </a:r>
            <a:r>
              <a:rPr lang="es-ES" dirty="0"/>
              <a:t> en la región de la </a:t>
            </a:r>
            <a:r>
              <a:rPr lang="es-ES" dirty="0">
                <a:hlinkClick r:id="rId18" tooltip="Unión PN"/>
              </a:rPr>
              <a:t>unión p-n</a:t>
            </a:r>
            <a:r>
              <a:rPr lang="es-ES" dirty="0"/>
              <a:t> del dispositivo, liberando energía en forma de </a:t>
            </a:r>
            <a:r>
              <a:rPr lang="es-ES" dirty="0">
                <a:hlinkClick r:id="rId23" tooltip="Fotón"/>
              </a:rPr>
              <a:t>fotones</a:t>
            </a:r>
            <a:r>
              <a:rPr lang="es-ES" dirty="0"/>
              <a:t>. Este efecto se denomina </a:t>
            </a:r>
            <a:r>
              <a:rPr lang="es-ES" dirty="0">
                <a:hlinkClick r:id="rId24"/>
              </a:rPr>
              <a:t>electroluminiscencia</a:t>
            </a:r>
            <a:r>
              <a:rPr lang="es-ES" dirty="0"/>
              <a:t>, y el color de la luz generada (que depende de la energía de los </a:t>
            </a:r>
            <a:r>
              <a:rPr lang="es-ES" dirty="0">
                <a:hlinkClick r:id="rId23" tooltip="Fotón"/>
              </a:rPr>
              <a:t>fotones</a:t>
            </a:r>
            <a:r>
              <a:rPr lang="es-ES" dirty="0"/>
              <a:t> emitidos) viene determinado por la </a:t>
            </a:r>
            <a:r>
              <a:rPr lang="es-ES" dirty="0">
                <a:hlinkClick r:id="rId25" tooltip="Banda prohibida"/>
              </a:rPr>
              <a:t>anchura de la banda</a:t>
            </a:r>
            <a:r>
              <a:rPr lang="es-ES" dirty="0"/>
              <a:t> prohibida del semiconductor</a:t>
            </a:r>
            <a:endParaRPr lang="es-CO" dirty="0"/>
          </a:p>
        </p:txBody>
      </p:sp>
      <p:sp>
        <p:nvSpPr>
          <p:cNvPr id="4" name="Marcador de número de diapositiva 3"/>
          <p:cNvSpPr>
            <a:spLocks noGrp="1"/>
          </p:cNvSpPr>
          <p:nvPr>
            <p:ph type="sldNum" sz="quarter" idx="5"/>
          </p:nvPr>
        </p:nvSpPr>
        <p:spPr/>
        <p:txBody>
          <a:bodyPr/>
          <a:lstStyle/>
          <a:p>
            <a:fld id="{4FD3AD5B-88A4-42E4-9EE2-18CFFA52744F}" type="slidenum">
              <a:rPr lang="es-CO" smtClean="0"/>
              <a:t>11</a:t>
            </a:fld>
            <a:endParaRPr lang="es-CO"/>
          </a:p>
        </p:txBody>
      </p:sp>
    </p:spTree>
    <p:extLst>
      <p:ext uri="{BB962C8B-B14F-4D97-AF65-F5344CB8AC3E}">
        <p14:creationId xmlns:p14="http://schemas.microsoft.com/office/powerpoint/2010/main" val="35141938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dirty="0"/>
              <a:t>Fluorescente: </a:t>
            </a:r>
            <a:r>
              <a:rPr lang="es-ES" dirty="0"/>
              <a:t>Hg, Ar y Ne, excitándolos, los que emitirán luz al </a:t>
            </a:r>
            <a:r>
              <a:rPr lang="es-ES" dirty="0" err="1"/>
              <a:t>desexcitarse</a:t>
            </a:r>
            <a:r>
              <a:rPr lang="es-ES" dirty="0"/>
              <a:t>, principalmente en la región del ultravioleta (UV). </a:t>
            </a:r>
          </a:p>
          <a:p>
            <a:endParaRPr lang="es-ES" dirty="0"/>
          </a:p>
          <a:p>
            <a:r>
              <a:rPr lang="es-ES" dirty="0"/>
              <a:t>Halógena: i</a:t>
            </a:r>
            <a:r>
              <a:rPr lang="en-US" dirty="0" err="1">
                <a:hlinkClick r:id="rId3" tooltip="Incandescent light bulb"/>
              </a:rPr>
              <a:t>ncandescent</a:t>
            </a:r>
            <a:r>
              <a:rPr lang="en-US" dirty="0">
                <a:hlinkClick r:id="rId3" tooltip="Incandescent light bulb"/>
              </a:rPr>
              <a:t> lamp</a:t>
            </a:r>
            <a:r>
              <a:rPr lang="en-US" dirty="0"/>
              <a:t> consisting of a </a:t>
            </a:r>
            <a:r>
              <a:rPr lang="en-US" dirty="0">
                <a:hlinkClick r:id="rId4" tooltip="Tungsten filament"/>
              </a:rPr>
              <a:t>tungsten filament</a:t>
            </a:r>
            <a:r>
              <a:rPr lang="en-US" dirty="0"/>
              <a:t> sealed into a compact transparent envelope that is filled with a mixture of an </a:t>
            </a:r>
            <a:r>
              <a:rPr lang="en-US" dirty="0">
                <a:hlinkClick r:id="rId5" tooltip="Inert gas"/>
              </a:rPr>
              <a:t>inert gas</a:t>
            </a:r>
            <a:r>
              <a:rPr lang="en-US" dirty="0"/>
              <a:t> and a small amount of a </a:t>
            </a:r>
            <a:r>
              <a:rPr lang="en-US" dirty="0">
                <a:hlinkClick r:id="rId6" tooltip="Halogen"/>
              </a:rPr>
              <a:t>halogen</a:t>
            </a:r>
            <a:r>
              <a:rPr lang="en-US" dirty="0"/>
              <a:t> such as </a:t>
            </a:r>
            <a:r>
              <a:rPr lang="en-US" dirty="0">
                <a:hlinkClick r:id="rId7" tooltip="Iodine"/>
              </a:rPr>
              <a:t>iodine</a:t>
            </a:r>
            <a:r>
              <a:rPr lang="en-US" dirty="0"/>
              <a:t> or </a:t>
            </a:r>
            <a:r>
              <a:rPr lang="en-US" dirty="0">
                <a:hlinkClick r:id="rId8" tooltip="Bromine"/>
              </a:rPr>
              <a:t>bromine</a:t>
            </a:r>
            <a:r>
              <a:rPr lang="en-US" dirty="0"/>
              <a:t>. The combination of the halogen gas and the </a:t>
            </a:r>
            <a:r>
              <a:rPr lang="en-US" dirty="0">
                <a:hlinkClick r:id="rId9" tooltip="Tungsten"/>
              </a:rPr>
              <a:t>tungsten</a:t>
            </a:r>
            <a:r>
              <a:rPr lang="en-US" dirty="0"/>
              <a:t> filament produces a </a:t>
            </a:r>
            <a:r>
              <a:rPr lang="en-US" dirty="0">
                <a:hlinkClick r:id="rId10"/>
              </a:rPr>
              <a:t>halogen cycle</a:t>
            </a:r>
            <a:r>
              <a:rPr lang="en-US" dirty="0"/>
              <a:t> chemical reaction which redeposits evaporated tungsten to the filament, increasing its life and maintaining the clarity of the envelope.</a:t>
            </a:r>
          </a:p>
          <a:p>
            <a:endParaRPr lang="en-US" dirty="0"/>
          </a:p>
          <a:p>
            <a:r>
              <a:rPr lang="en-US" dirty="0" err="1"/>
              <a:t>Incandescente</a:t>
            </a:r>
            <a:r>
              <a:rPr lang="en-US" dirty="0"/>
              <a:t>: The filament is enclosed in a glass bulb with a vacuum or inert gas to protect the filament from </a:t>
            </a:r>
            <a:r>
              <a:rPr lang="en-US" dirty="0">
                <a:hlinkClick r:id="rId11" tooltip="Oxidation"/>
              </a:rPr>
              <a:t>oxidation</a:t>
            </a:r>
            <a:r>
              <a:rPr lang="en-US" dirty="0"/>
              <a:t>.</a:t>
            </a:r>
          </a:p>
          <a:p>
            <a:endParaRPr lang="en-US" dirty="0"/>
          </a:p>
          <a:p>
            <a:r>
              <a:rPr lang="en-US" dirty="0"/>
              <a:t>LED: </a:t>
            </a:r>
            <a:r>
              <a:rPr lang="es-ES" dirty="0"/>
              <a:t>Un </a:t>
            </a:r>
            <a:r>
              <a:rPr lang="es-ES" b="1" dirty="0"/>
              <a:t>diodo emisor de luz</a:t>
            </a:r>
            <a:r>
              <a:rPr lang="es-ES" dirty="0"/>
              <a:t> o </a:t>
            </a:r>
            <a:r>
              <a:rPr lang="es-ES" b="1" dirty="0"/>
              <a:t>led</a:t>
            </a:r>
            <a:r>
              <a:rPr lang="es-ES" baseline="30000" dirty="0">
                <a:hlinkClick r:id="rId12"/>
              </a:rPr>
              <a:t>6</a:t>
            </a:r>
            <a:r>
              <a:rPr lang="es-ES" dirty="0"/>
              <a:t>​</a:t>
            </a:r>
            <a:r>
              <a:rPr lang="es-ES" baseline="30000" dirty="0">
                <a:hlinkClick r:id="rId13"/>
              </a:rPr>
              <a:t>n 1</a:t>
            </a:r>
            <a:r>
              <a:rPr lang="es-ES" dirty="0"/>
              <a:t>​ (también conocido por la sigla LED, del </a:t>
            </a:r>
            <a:r>
              <a:rPr lang="es-ES" dirty="0">
                <a:hlinkClick r:id="rId14" tooltip="Idioma inglés"/>
              </a:rPr>
              <a:t>inglés</a:t>
            </a:r>
            <a:r>
              <a:rPr lang="es-ES" dirty="0"/>
              <a:t> </a:t>
            </a:r>
            <a:r>
              <a:rPr lang="es-ES" i="1" dirty="0"/>
              <a:t>light-</a:t>
            </a:r>
            <a:r>
              <a:rPr lang="es-ES" i="1" dirty="0" err="1"/>
              <a:t>emitting</a:t>
            </a:r>
            <a:r>
              <a:rPr lang="es-ES" i="1" dirty="0"/>
              <a:t> </a:t>
            </a:r>
            <a:r>
              <a:rPr lang="es-ES" i="1" dirty="0" err="1"/>
              <a:t>diode</a:t>
            </a:r>
            <a:r>
              <a:rPr lang="es-ES" dirty="0"/>
              <a:t>) es una fuente de </a:t>
            </a:r>
            <a:r>
              <a:rPr lang="es-ES" dirty="0">
                <a:hlinkClick r:id="rId15" tooltip="Luz"/>
              </a:rPr>
              <a:t>luz</a:t>
            </a:r>
            <a:r>
              <a:rPr lang="es-ES" dirty="0"/>
              <a:t> constituida por un material </a:t>
            </a:r>
            <a:r>
              <a:rPr lang="es-ES" dirty="0">
                <a:hlinkClick r:id="rId16" tooltip="Semiconductor"/>
              </a:rPr>
              <a:t>semiconductor</a:t>
            </a:r>
            <a:r>
              <a:rPr lang="es-ES" dirty="0"/>
              <a:t> dotado de dos </a:t>
            </a:r>
            <a:r>
              <a:rPr lang="es-ES" dirty="0">
                <a:hlinkClick r:id="rId17" tooltip="Pin (electrónica)"/>
              </a:rPr>
              <a:t>terminales</a:t>
            </a:r>
            <a:r>
              <a:rPr lang="es-ES" dirty="0"/>
              <a:t>. Se trata de un diodo de </a:t>
            </a:r>
            <a:r>
              <a:rPr lang="es-ES" dirty="0">
                <a:hlinkClick r:id="rId18" tooltip="Unión PN"/>
              </a:rPr>
              <a:t>unión p-n</a:t>
            </a:r>
            <a:r>
              <a:rPr lang="es-ES" dirty="0"/>
              <a:t>, que emite luz cuando está activado.</a:t>
            </a:r>
            <a:r>
              <a:rPr lang="es-ES" baseline="30000" dirty="0">
                <a:hlinkClick r:id="rId19"/>
              </a:rPr>
              <a:t>7</a:t>
            </a:r>
            <a:r>
              <a:rPr lang="es-ES" dirty="0"/>
              <a:t>​ Si se aplica una </a:t>
            </a:r>
            <a:r>
              <a:rPr lang="es-ES" dirty="0">
                <a:hlinkClick r:id="rId20" tooltip="Tensión (electricidad)"/>
              </a:rPr>
              <a:t>tensión</a:t>
            </a:r>
            <a:r>
              <a:rPr lang="es-ES" dirty="0"/>
              <a:t> adecuada a los terminales, los </a:t>
            </a:r>
            <a:r>
              <a:rPr lang="es-ES" dirty="0">
                <a:hlinkClick r:id="rId21" tooltip="Electrón"/>
              </a:rPr>
              <a:t>electrones</a:t>
            </a:r>
            <a:r>
              <a:rPr lang="es-ES" dirty="0"/>
              <a:t> se recombinan con los </a:t>
            </a:r>
            <a:r>
              <a:rPr lang="es-ES" dirty="0">
                <a:hlinkClick r:id="rId22" tooltip="Hueco de electrón"/>
              </a:rPr>
              <a:t>huecos</a:t>
            </a:r>
            <a:r>
              <a:rPr lang="es-ES" dirty="0"/>
              <a:t> en la región de la </a:t>
            </a:r>
            <a:r>
              <a:rPr lang="es-ES" dirty="0">
                <a:hlinkClick r:id="rId18" tooltip="Unión PN"/>
              </a:rPr>
              <a:t>unión p-n</a:t>
            </a:r>
            <a:r>
              <a:rPr lang="es-ES" dirty="0"/>
              <a:t> del dispositivo, liberando energía en forma de </a:t>
            </a:r>
            <a:r>
              <a:rPr lang="es-ES" dirty="0">
                <a:hlinkClick r:id="rId23" tooltip="Fotón"/>
              </a:rPr>
              <a:t>fotones</a:t>
            </a:r>
            <a:r>
              <a:rPr lang="es-ES" dirty="0"/>
              <a:t>. Este efecto se denomina </a:t>
            </a:r>
            <a:r>
              <a:rPr lang="es-ES" dirty="0">
                <a:hlinkClick r:id="rId24"/>
              </a:rPr>
              <a:t>electroluminiscencia</a:t>
            </a:r>
            <a:r>
              <a:rPr lang="es-ES" dirty="0"/>
              <a:t>, y el color de la luz generada (que depende de la energía de los </a:t>
            </a:r>
            <a:r>
              <a:rPr lang="es-ES" dirty="0">
                <a:hlinkClick r:id="rId23" tooltip="Fotón"/>
              </a:rPr>
              <a:t>fotones</a:t>
            </a:r>
            <a:r>
              <a:rPr lang="es-ES" dirty="0"/>
              <a:t> emitidos) viene determinado por la </a:t>
            </a:r>
            <a:r>
              <a:rPr lang="es-ES" dirty="0">
                <a:hlinkClick r:id="rId25" tooltip="Banda prohibida"/>
              </a:rPr>
              <a:t>anchura de la banda</a:t>
            </a:r>
            <a:r>
              <a:rPr lang="es-ES" dirty="0"/>
              <a:t> prohibida del semiconductor</a:t>
            </a:r>
            <a:endParaRPr lang="es-CO" dirty="0"/>
          </a:p>
        </p:txBody>
      </p:sp>
      <p:sp>
        <p:nvSpPr>
          <p:cNvPr id="4" name="Marcador de número de diapositiva 3"/>
          <p:cNvSpPr>
            <a:spLocks noGrp="1"/>
          </p:cNvSpPr>
          <p:nvPr>
            <p:ph type="sldNum" sz="quarter" idx="5"/>
          </p:nvPr>
        </p:nvSpPr>
        <p:spPr/>
        <p:txBody>
          <a:bodyPr/>
          <a:lstStyle/>
          <a:p>
            <a:fld id="{4FD3AD5B-88A4-42E4-9EE2-18CFFA52744F}" type="slidenum">
              <a:rPr lang="es-CO" smtClean="0"/>
              <a:t>12</a:t>
            </a:fld>
            <a:endParaRPr lang="es-CO"/>
          </a:p>
        </p:txBody>
      </p:sp>
    </p:spTree>
    <p:extLst>
      <p:ext uri="{BB962C8B-B14F-4D97-AF65-F5344CB8AC3E}">
        <p14:creationId xmlns:p14="http://schemas.microsoft.com/office/powerpoint/2010/main" val="41393503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dirty="0"/>
              <a:t>Fluorescente: </a:t>
            </a:r>
            <a:r>
              <a:rPr lang="es-ES" dirty="0"/>
              <a:t>Hg, Ar y Ne, excitándolos, los que emitirán luz al </a:t>
            </a:r>
            <a:r>
              <a:rPr lang="es-ES" dirty="0" err="1"/>
              <a:t>desexcitarse</a:t>
            </a:r>
            <a:r>
              <a:rPr lang="es-ES" dirty="0"/>
              <a:t>, principalmente en la región del ultravioleta (UV). </a:t>
            </a:r>
          </a:p>
          <a:p>
            <a:endParaRPr lang="es-ES" dirty="0"/>
          </a:p>
          <a:p>
            <a:r>
              <a:rPr lang="es-ES" dirty="0"/>
              <a:t>Halógena: i</a:t>
            </a:r>
            <a:r>
              <a:rPr lang="en-US" dirty="0" err="1">
                <a:hlinkClick r:id="rId3" tooltip="Incandescent light bulb"/>
              </a:rPr>
              <a:t>ncandescent</a:t>
            </a:r>
            <a:r>
              <a:rPr lang="en-US" dirty="0">
                <a:hlinkClick r:id="rId3" tooltip="Incandescent light bulb"/>
              </a:rPr>
              <a:t> lamp</a:t>
            </a:r>
            <a:r>
              <a:rPr lang="en-US" dirty="0"/>
              <a:t> consisting of a </a:t>
            </a:r>
            <a:r>
              <a:rPr lang="en-US" dirty="0">
                <a:hlinkClick r:id="rId4" tooltip="Tungsten filament"/>
              </a:rPr>
              <a:t>tungsten filament</a:t>
            </a:r>
            <a:r>
              <a:rPr lang="en-US" dirty="0"/>
              <a:t> sealed into a compact transparent envelope that is filled with a mixture of an </a:t>
            </a:r>
            <a:r>
              <a:rPr lang="en-US" dirty="0">
                <a:hlinkClick r:id="rId5" tooltip="Inert gas"/>
              </a:rPr>
              <a:t>inert gas</a:t>
            </a:r>
            <a:r>
              <a:rPr lang="en-US" dirty="0"/>
              <a:t> and a small amount of a </a:t>
            </a:r>
            <a:r>
              <a:rPr lang="en-US" dirty="0">
                <a:hlinkClick r:id="rId6" tooltip="Halogen"/>
              </a:rPr>
              <a:t>halogen</a:t>
            </a:r>
            <a:r>
              <a:rPr lang="en-US" dirty="0"/>
              <a:t> such as </a:t>
            </a:r>
            <a:r>
              <a:rPr lang="en-US" dirty="0">
                <a:hlinkClick r:id="rId7" tooltip="Iodine"/>
              </a:rPr>
              <a:t>iodine</a:t>
            </a:r>
            <a:r>
              <a:rPr lang="en-US" dirty="0"/>
              <a:t> or </a:t>
            </a:r>
            <a:r>
              <a:rPr lang="en-US" dirty="0">
                <a:hlinkClick r:id="rId8" tooltip="Bromine"/>
              </a:rPr>
              <a:t>bromine</a:t>
            </a:r>
            <a:r>
              <a:rPr lang="en-US" dirty="0"/>
              <a:t>. The combination of the halogen gas and the </a:t>
            </a:r>
            <a:r>
              <a:rPr lang="en-US" dirty="0">
                <a:hlinkClick r:id="rId9" tooltip="Tungsten"/>
              </a:rPr>
              <a:t>tungsten</a:t>
            </a:r>
            <a:r>
              <a:rPr lang="en-US" dirty="0"/>
              <a:t> filament produces a </a:t>
            </a:r>
            <a:r>
              <a:rPr lang="en-US" dirty="0">
                <a:hlinkClick r:id="rId10"/>
              </a:rPr>
              <a:t>halogen cycle</a:t>
            </a:r>
            <a:r>
              <a:rPr lang="en-US" dirty="0"/>
              <a:t> chemical reaction which redeposits evaporated tungsten to the filament, increasing its life and maintaining the clarity of the envelope.</a:t>
            </a:r>
          </a:p>
          <a:p>
            <a:endParaRPr lang="en-US" dirty="0"/>
          </a:p>
          <a:p>
            <a:r>
              <a:rPr lang="en-US" dirty="0" err="1"/>
              <a:t>Incandescente</a:t>
            </a:r>
            <a:r>
              <a:rPr lang="en-US" dirty="0"/>
              <a:t>: The filament is enclosed in a glass bulb with a vacuum or inert gas to protect the filament from </a:t>
            </a:r>
            <a:r>
              <a:rPr lang="en-US" dirty="0">
                <a:hlinkClick r:id="rId11" tooltip="Oxidation"/>
              </a:rPr>
              <a:t>oxidation</a:t>
            </a:r>
            <a:r>
              <a:rPr lang="en-US" dirty="0"/>
              <a:t>.</a:t>
            </a:r>
          </a:p>
          <a:p>
            <a:endParaRPr lang="en-US" dirty="0"/>
          </a:p>
          <a:p>
            <a:r>
              <a:rPr lang="en-US" dirty="0"/>
              <a:t>LED: </a:t>
            </a:r>
            <a:r>
              <a:rPr lang="es-ES" dirty="0"/>
              <a:t>Un </a:t>
            </a:r>
            <a:r>
              <a:rPr lang="es-ES" b="1" dirty="0"/>
              <a:t>diodo emisor de luz</a:t>
            </a:r>
            <a:r>
              <a:rPr lang="es-ES" dirty="0"/>
              <a:t> o </a:t>
            </a:r>
            <a:r>
              <a:rPr lang="es-ES" b="1" dirty="0"/>
              <a:t>led</a:t>
            </a:r>
            <a:r>
              <a:rPr lang="es-ES" baseline="30000" dirty="0">
                <a:hlinkClick r:id="rId12"/>
              </a:rPr>
              <a:t>6</a:t>
            </a:r>
            <a:r>
              <a:rPr lang="es-ES" dirty="0"/>
              <a:t>​</a:t>
            </a:r>
            <a:r>
              <a:rPr lang="es-ES" baseline="30000" dirty="0">
                <a:hlinkClick r:id="rId13"/>
              </a:rPr>
              <a:t>n 1</a:t>
            </a:r>
            <a:r>
              <a:rPr lang="es-ES" dirty="0"/>
              <a:t>​ (también conocido por la sigla LED, del </a:t>
            </a:r>
            <a:r>
              <a:rPr lang="es-ES" dirty="0">
                <a:hlinkClick r:id="rId14" tooltip="Idioma inglés"/>
              </a:rPr>
              <a:t>inglés</a:t>
            </a:r>
            <a:r>
              <a:rPr lang="es-ES" dirty="0"/>
              <a:t> </a:t>
            </a:r>
            <a:r>
              <a:rPr lang="es-ES" i="1" dirty="0"/>
              <a:t>light-</a:t>
            </a:r>
            <a:r>
              <a:rPr lang="es-ES" i="1" dirty="0" err="1"/>
              <a:t>emitting</a:t>
            </a:r>
            <a:r>
              <a:rPr lang="es-ES" i="1" dirty="0"/>
              <a:t> </a:t>
            </a:r>
            <a:r>
              <a:rPr lang="es-ES" i="1" dirty="0" err="1"/>
              <a:t>diode</a:t>
            </a:r>
            <a:r>
              <a:rPr lang="es-ES" dirty="0"/>
              <a:t>) es una fuente de </a:t>
            </a:r>
            <a:r>
              <a:rPr lang="es-ES" dirty="0">
                <a:hlinkClick r:id="rId15" tooltip="Luz"/>
              </a:rPr>
              <a:t>luz</a:t>
            </a:r>
            <a:r>
              <a:rPr lang="es-ES" dirty="0"/>
              <a:t> constituida por un material </a:t>
            </a:r>
            <a:r>
              <a:rPr lang="es-ES" dirty="0">
                <a:hlinkClick r:id="rId16" tooltip="Semiconductor"/>
              </a:rPr>
              <a:t>semiconductor</a:t>
            </a:r>
            <a:r>
              <a:rPr lang="es-ES" dirty="0"/>
              <a:t> dotado de dos </a:t>
            </a:r>
            <a:r>
              <a:rPr lang="es-ES" dirty="0">
                <a:hlinkClick r:id="rId17" tooltip="Pin (electrónica)"/>
              </a:rPr>
              <a:t>terminales</a:t>
            </a:r>
            <a:r>
              <a:rPr lang="es-ES" dirty="0"/>
              <a:t>. Se trata de un diodo de </a:t>
            </a:r>
            <a:r>
              <a:rPr lang="es-ES" dirty="0">
                <a:hlinkClick r:id="rId18" tooltip="Unión PN"/>
              </a:rPr>
              <a:t>unión p-n</a:t>
            </a:r>
            <a:r>
              <a:rPr lang="es-ES" dirty="0"/>
              <a:t>, que emite luz cuando está activado.</a:t>
            </a:r>
            <a:r>
              <a:rPr lang="es-ES" baseline="30000" dirty="0">
                <a:hlinkClick r:id="rId19"/>
              </a:rPr>
              <a:t>7</a:t>
            </a:r>
            <a:r>
              <a:rPr lang="es-ES" dirty="0"/>
              <a:t>​ Si se aplica una </a:t>
            </a:r>
            <a:r>
              <a:rPr lang="es-ES" dirty="0">
                <a:hlinkClick r:id="rId20" tooltip="Tensión (electricidad)"/>
              </a:rPr>
              <a:t>tensión</a:t>
            </a:r>
            <a:r>
              <a:rPr lang="es-ES" dirty="0"/>
              <a:t> adecuada a los terminales, los </a:t>
            </a:r>
            <a:r>
              <a:rPr lang="es-ES" dirty="0">
                <a:hlinkClick r:id="rId21" tooltip="Electrón"/>
              </a:rPr>
              <a:t>electrones</a:t>
            </a:r>
            <a:r>
              <a:rPr lang="es-ES" dirty="0"/>
              <a:t> se recombinan con los </a:t>
            </a:r>
            <a:r>
              <a:rPr lang="es-ES" dirty="0">
                <a:hlinkClick r:id="rId22" tooltip="Hueco de electrón"/>
              </a:rPr>
              <a:t>huecos</a:t>
            </a:r>
            <a:r>
              <a:rPr lang="es-ES" dirty="0"/>
              <a:t> en la región de la </a:t>
            </a:r>
            <a:r>
              <a:rPr lang="es-ES" dirty="0">
                <a:hlinkClick r:id="rId18" tooltip="Unión PN"/>
              </a:rPr>
              <a:t>unión p-n</a:t>
            </a:r>
            <a:r>
              <a:rPr lang="es-ES" dirty="0"/>
              <a:t> del dispositivo, liberando energía en forma de </a:t>
            </a:r>
            <a:r>
              <a:rPr lang="es-ES" dirty="0">
                <a:hlinkClick r:id="rId23" tooltip="Fotón"/>
              </a:rPr>
              <a:t>fotones</a:t>
            </a:r>
            <a:r>
              <a:rPr lang="es-ES" dirty="0"/>
              <a:t>. Este efecto se denomina </a:t>
            </a:r>
            <a:r>
              <a:rPr lang="es-ES" dirty="0">
                <a:hlinkClick r:id="rId24"/>
              </a:rPr>
              <a:t>electroluminiscencia</a:t>
            </a:r>
            <a:r>
              <a:rPr lang="es-ES" dirty="0"/>
              <a:t>, y el color de la luz generada (que depende de la energía de los </a:t>
            </a:r>
            <a:r>
              <a:rPr lang="es-ES" dirty="0">
                <a:hlinkClick r:id="rId23" tooltip="Fotón"/>
              </a:rPr>
              <a:t>fotones</a:t>
            </a:r>
            <a:r>
              <a:rPr lang="es-ES" dirty="0"/>
              <a:t> emitidos) viene determinado por la </a:t>
            </a:r>
            <a:r>
              <a:rPr lang="es-ES" dirty="0">
                <a:hlinkClick r:id="rId25" tooltip="Banda prohibida"/>
              </a:rPr>
              <a:t>anchura de la banda</a:t>
            </a:r>
            <a:r>
              <a:rPr lang="es-ES" dirty="0"/>
              <a:t> prohibida del semiconductor</a:t>
            </a:r>
            <a:endParaRPr lang="es-CO" dirty="0"/>
          </a:p>
        </p:txBody>
      </p:sp>
      <p:sp>
        <p:nvSpPr>
          <p:cNvPr id="4" name="Marcador de número de diapositiva 3"/>
          <p:cNvSpPr>
            <a:spLocks noGrp="1"/>
          </p:cNvSpPr>
          <p:nvPr>
            <p:ph type="sldNum" sz="quarter" idx="5"/>
          </p:nvPr>
        </p:nvSpPr>
        <p:spPr/>
        <p:txBody>
          <a:bodyPr/>
          <a:lstStyle/>
          <a:p>
            <a:fld id="{4FD3AD5B-88A4-42E4-9EE2-18CFFA52744F}" type="slidenum">
              <a:rPr lang="es-CO" smtClean="0"/>
              <a:t>13</a:t>
            </a:fld>
            <a:endParaRPr lang="es-CO"/>
          </a:p>
        </p:txBody>
      </p:sp>
    </p:spTree>
    <p:extLst>
      <p:ext uri="{BB962C8B-B14F-4D97-AF65-F5344CB8AC3E}">
        <p14:creationId xmlns:p14="http://schemas.microsoft.com/office/powerpoint/2010/main" val="15068208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dirty="0"/>
              <a:t>Fluorescente: </a:t>
            </a:r>
            <a:r>
              <a:rPr lang="es-ES" dirty="0"/>
              <a:t>Hg, Ar y Ne, excitándolos, los que emitirán luz al </a:t>
            </a:r>
            <a:r>
              <a:rPr lang="es-ES" dirty="0" err="1"/>
              <a:t>desexcitarse</a:t>
            </a:r>
            <a:r>
              <a:rPr lang="es-ES" dirty="0"/>
              <a:t>, principalmente en la región del ultravioleta (UV). </a:t>
            </a:r>
          </a:p>
          <a:p>
            <a:endParaRPr lang="es-ES" dirty="0"/>
          </a:p>
          <a:p>
            <a:r>
              <a:rPr lang="es-ES" dirty="0"/>
              <a:t>Halógena: i</a:t>
            </a:r>
            <a:r>
              <a:rPr lang="en-US" dirty="0" err="1">
                <a:hlinkClick r:id="rId3" tooltip="Incandescent light bulb"/>
              </a:rPr>
              <a:t>ncandescent</a:t>
            </a:r>
            <a:r>
              <a:rPr lang="en-US" dirty="0">
                <a:hlinkClick r:id="rId3" tooltip="Incandescent light bulb"/>
              </a:rPr>
              <a:t> lamp</a:t>
            </a:r>
            <a:r>
              <a:rPr lang="en-US" dirty="0"/>
              <a:t> consisting of a </a:t>
            </a:r>
            <a:r>
              <a:rPr lang="en-US" dirty="0">
                <a:hlinkClick r:id="rId4" tooltip="Tungsten filament"/>
              </a:rPr>
              <a:t>tungsten filament</a:t>
            </a:r>
            <a:r>
              <a:rPr lang="en-US" dirty="0"/>
              <a:t> sealed into a compact transparent envelope that is filled with a mixture of an </a:t>
            </a:r>
            <a:r>
              <a:rPr lang="en-US" dirty="0">
                <a:hlinkClick r:id="rId5" tooltip="Inert gas"/>
              </a:rPr>
              <a:t>inert gas</a:t>
            </a:r>
            <a:r>
              <a:rPr lang="en-US" dirty="0"/>
              <a:t> and a small amount of a </a:t>
            </a:r>
            <a:r>
              <a:rPr lang="en-US" dirty="0">
                <a:hlinkClick r:id="rId6" tooltip="Halogen"/>
              </a:rPr>
              <a:t>halogen</a:t>
            </a:r>
            <a:r>
              <a:rPr lang="en-US" dirty="0"/>
              <a:t> such as </a:t>
            </a:r>
            <a:r>
              <a:rPr lang="en-US" dirty="0">
                <a:hlinkClick r:id="rId7" tooltip="Iodine"/>
              </a:rPr>
              <a:t>iodine</a:t>
            </a:r>
            <a:r>
              <a:rPr lang="en-US" dirty="0"/>
              <a:t> or </a:t>
            </a:r>
            <a:r>
              <a:rPr lang="en-US" dirty="0">
                <a:hlinkClick r:id="rId8" tooltip="Bromine"/>
              </a:rPr>
              <a:t>bromine</a:t>
            </a:r>
            <a:r>
              <a:rPr lang="en-US" dirty="0"/>
              <a:t>. The combination of the halogen gas and the </a:t>
            </a:r>
            <a:r>
              <a:rPr lang="en-US" dirty="0">
                <a:hlinkClick r:id="rId9" tooltip="Tungsten"/>
              </a:rPr>
              <a:t>tungsten</a:t>
            </a:r>
            <a:r>
              <a:rPr lang="en-US" dirty="0"/>
              <a:t> filament produces a </a:t>
            </a:r>
            <a:r>
              <a:rPr lang="en-US" dirty="0">
                <a:hlinkClick r:id="rId10"/>
              </a:rPr>
              <a:t>halogen cycle</a:t>
            </a:r>
            <a:r>
              <a:rPr lang="en-US" dirty="0"/>
              <a:t> chemical reaction which redeposits evaporated tungsten to the filament, increasing its life and maintaining the clarity of the envelope.</a:t>
            </a:r>
          </a:p>
          <a:p>
            <a:endParaRPr lang="en-US" dirty="0"/>
          </a:p>
          <a:p>
            <a:r>
              <a:rPr lang="en-US" dirty="0" err="1"/>
              <a:t>Incandescente</a:t>
            </a:r>
            <a:r>
              <a:rPr lang="en-US" dirty="0"/>
              <a:t>: The filament is enclosed in a glass bulb with a vacuum or inert gas to protect the filament from </a:t>
            </a:r>
            <a:r>
              <a:rPr lang="en-US" dirty="0">
                <a:hlinkClick r:id="rId11" tooltip="Oxidation"/>
              </a:rPr>
              <a:t>oxidation</a:t>
            </a:r>
            <a:r>
              <a:rPr lang="en-US" dirty="0"/>
              <a:t>.</a:t>
            </a:r>
          </a:p>
          <a:p>
            <a:endParaRPr lang="en-US" dirty="0"/>
          </a:p>
          <a:p>
            <a:r>
              <a:rPr lang="en-US" dirty="0"/>
              <a:t>LED: </a:t>
            </a:r>
            <a:r>
              <a:rPr lang="es-ES" dirty="0"/>
              <a:t>Un </a:t>
            </a:r>
            <a:r>
              <a:rPr lang="es-ES" b="1" dirty="0"/>
              <a:t>diodo emisor de luz</a:t>
            </a:r>
            <a:r>
              <a:rPr lang="es-ES" dirty="0"/>
              <a:t> o </a:t>
            </a:r>
            <a:r>
              <a:rPr lang="es-ES" b="1" dirty="0"/>
              <a:t>led</a:t>
            </a:r>
            <a:r>
              <a:rPr lang="es-ES" baseline="30000" dirty="0">
                <a:hlinkClick r:id="rId12"/>
              </a:rPr>
              <a:t>6</a:t>
            </a:r>
            <a:r>
              <a:rPr lang="es-ES" dirty="0"/>
              <a:t>​</a:t>
            </a:r>
            <a:r>
              <a:rPr lang="es-ES" baseline="30000" dirty="0">
                <a:hlinkClick r:id="rId13"/>
              </a:rPr>
              <a:t>n 1</a:t>
            </a:r>
            <a:r>
              <a:rPr lang="es-ES" dirty="0"/>
              <a:t>​ (también conocido por la sigla LED, del </a:t>
            </a:r>
            <a:r>
              <a:rPr lang="es-ES" dirty="0">
                <a:hlinkClick r:id="rId14" tooltip="Idioma inglés"/>
              </a:rPr>
              <a:t>inglés</a:t>
            </a:r>
            <a:r>
              <a:rPr lang="es-ES" dirty="0"/>
              <a:t> </a:t>
            </a:r>
            <a:r>
              <a:rPr lang="es-ES" i="1" dirty="0"/>
              <a:t>light-</a:t>
            </a:r>
            <a:r>
              <a:rPr lang="es-ES" i="1" dirty="0" err="1"/>
              <a:t>emitting</a:t>
            </a:r>
            <a:r>
              <a:rPr lang="es-ES" i="1" dirty="0"/>
              <a:t> </a:t>
            </a:r>
            <a:r>
              <a:rPr lang="es-ES" i="1" dirty="0" err="1"/>
              <a:t>diode</a:t>
            </a:r>
            <a:r>
              <a:rPr lang="es-ES" dirty="0"/>
              <a:t>) es una fuente de </a:t>
            </a:r>
            <a:r>
              <a:rPr lang="es-ES" dirty="0">
                <a:hlinkClick r:id="rId15" tooltip="Luz"/>
              </a:rPr>
              <a:t>luz</a:t>
            </a:r>
            <a:r>
              <a:rPr lang="es-ES" dirty="0"/>
              <a:t> constituida por un material </a:t>
            </a:r>
            <a:r>
              <a:rPr lang="es-ES" dirty="0">
                <a:hlinkClick r:id="rId16" tooltip="Semiconductor"/>
              </a:rPr>
              <a:t>semiconductor</a:t>
            </a:r>
            <a:r>
              <a:rPr lang="es-ES" dirty="0"/>
              <a:t> dotado de dos </a:t>
            </a:r>
            <a:r>
              <a:rPr lang="es-ES" dirty="0">
                <a:hlinkClick r:id="rId17" tooltip="Pin (electrónica)"/>
              </a:rPr>
              <a:t>terminales</a:t>
            </a:r>
            <a:r>
              <a:rPr lang="es-ES" dirty="0"/>
              <a:t>. Se trata de un diodo de </a:t>
            </a:r>
            <a:r>
              <a:rPr lang="es-ES" dirty="0">
                <a:hlinkClick r:id="rId18" tooltip="Unión PN"/>
              </a:rPr>
              <a:t>unión p-n</a:t>
            </a:r>
            <a:r>
              <a:rPr lang="es-ES" dirty="0"/>
              <a:t>, que emite luz cuando está activado.</a:t>
            </a:r>
            <a:r>
              <a:rPr lang="es-ES" baseline="30000" dirty="0">
                <a:hlinkClick r:id="rId19"/>
              </a:rPr>
              <a:t>7</a:t>
            </a:r>
            <a:r>
              <a:rPr lang="es-ES" dirty="0"/>
              <a:t>​ Si se aplica una </a:t>
            </a:r>
            <a:r>
              <a:rPr lang="es-ES" dirty="0">
                <a:hlinkClick r:id="rId20" tooltip="Tensión (electricidad)"/>
              </a:rPr>
              <a:t>tensión</a:t>
            </a:r>
            <a:r>
              <a:rPr lang="es-ES" dirty="0"/>
              <a:t> adecuada a los terminales, los </a:t>
            </a:r>
            <a:r>
              <a:rPr lang="es-ES" dirty="0">
                <a:hlinkClick r:id="rId21" tooltip="Electrón"/>
              </a:rPr>
              <a:t>electrones</a:t>
            </a:r>
            <a:r>
              <a:rPr lang="es-ES" dirty="0"/>
              <a:t> se recombinan con los </a:t>
            </a:r>
            <a:r>
              <a:rPr lang="es-ES" dirty="0">
                <a:hlinkClick r:id="rId22" tooltip="Hueco de electrón"/>
              </a:rPr>
              <a:t>huecos</a:t>
            </a:r>
            <a:r>
              <a:rPr lang="es-ES" dirty="0"/>
              <a:t> en la región de la </a:t>
            </a:r>
            <a:r>
              <a:rPr lang="es-ES" dirty="0">
                <a:hlinkClick r:id="rId18" tooltip="Unión PN"/>
              </a:rPr>
              <a:t>unión p-n</a:t>
            </a:r>
            <a:r>
              <a:rPr lang="es-ES" dirty="0"/>
              <a:t> del dispositivo, liberando energía en forma de </a:t>
            </a:r>
            <a:r>
              <a:rPr lang="es-ES" dirty="0">
                <a:hlinkClick r:id="rId23" tooltip="Fotón"/>
              </a:rPr>
              <a:t>fotones</a:t>
            </a:r>
            <a:r>
              <a:rPr lang="es-ES" dirty="0"/>
              <a:t>. Este efecto se denomina </a:t>
            </a:r>
            <a:r>
              <a:rPr lang="es-ES" dirty="0">
                <a:hlinkClick r:id="rId24"/>
              </a:rPr>
              <a:t>electroluminiscencia</a:t>
            </a:r>
            <a:r>
              <a:rPr lang="es-ES" dirty="0"/>
              <a:t>, y el color de la luz generada (que depende de la energía de los </a:t>
            </a:r>
            <a:r>
              <a:rPr lang="es-ES" dirty="0">
                <a:hlinkClick r:id="rId23" tooltip="Fotón"/>
              </a:rPr>
              <a:t>fotones</a:t>
            </a:r>
            <a:r>
              <a:rPr lang="es-ES" dirty="0"/>
              <a:t> emitidos) viene determinado por la </a:t>
            </a:r>
            <a:r>
              <a:rPr lang="es-ES" dirty="0">
                <a:hlinkClick r:id="rId25" tooltip="Banda prohibida"/>
              </a:rPr>
              <a:t>anchura de la banda</a:t>
            </a:r>
            <a:r>
              <a:rPr lang="es-ES" dirty="0"/>
              <a:t> prohibida del semiconductor</a:t>
            </a:r>
            <a:endParaRPr lang="es-CO" dirty="0"/>
          </a:p>
        </p:txBody>
      </p:sp>
      <p:sp>
        <p:nvSpPr>
          <p:cNvPr id="4" name="Marcador de número de diapositiva 3"/>
          <p:cNvSpPr>
            <a:spLocks noGrp="1"/>
          </p:cNvSpPr>
          <p:nvPr>
            <p:ph type="sldNum" sz="quarter" idx="5"/>
          </p:nvPr>
        </p:nvSpPr>
        <p:spPr/>
        <p:txBody>
          <a:bodyPr/>
          <a:lstStyle/>
          <a:p>
            <a:fld id="{4FD3AD5B-88A4-42E4-9EE2-18CFFA52744F}" type="slidenum">
              <a:rPr lang="es-CO" smtClean="0"/>
              <a:t>14</a:t>
            </a:fld>
            <a:endParaRPr lang="es-CO"/>
          </a:p>
        </p:txBody>
      </p:sp>
    </p:spTree>
    <p:extLst>
      <p:ext uri="{BB962C8B-B14F-4D97-AF65-F5344CB8AC3E}">
        <p14:creationId xmlns:p14="http://schemas.microsoft.com/office/powerpoint/2010/main" val="18878272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dirty="0"/>
              <a:t>Fluorescente: </a:t>
            </a:r>
            <a:r>
              <a:rPr lang="es-ES" dirty="0"/>
              <a:t>Hg, Ar y Ne, excitándolos, los que emitirán luz al </a:t>
            </a:r>
            <a:r>
              <a:rPr lang="es-ES" dirty="0" err="1"/>
              <a:t>desexcitarse</a:t>
            </a:r>
            <a:r>
              <a:rPr lang="es-ES" dirty="0"/>
              <a:t>, principalmente en la región del ultravioleta (UV). </a:t>
            </a:r>
          </a:p>
          <a:p>
            <a:endParaRPr lang="es-ES" dirty="0"/>
          </a:p>
          <a:p>
            <a:r>
              <a:rPr lang="es-ES" dirty="0"/>
              <a:t>Halógena: i</a:t>
            </a:r>
            <a:r>
              <a:rPr lang="en-US" dirty="0" err="1">
                <a:hlinkClick r:id="rId3" tooltip="Incandescent light bulb"/>
              </a:rPr>
              <a:t>ncandescent</a:t>
            </a:r>
            <a:r>
              <a:rPr lang="en-US" dirty="0">
                <a:hlinkClick r:id="rId3" tooltip="Incandescent light bulb"/>
              </a:rPr>
              <a:t> lamp</a:t>
            </a:r>
            <a:r>
              <a:rPr lang="en-US" dirty="0"/>
              <a:t> consisting of a </a:t>
            </a:r>
            <a:r>
              <a:rPr lang="en-US" dirty="0">
                <a:hlinkClick r:id="rId4" tooltip="Tungsten filament"/>
              </a:rPr>
              <a:t>tungsten filament</a:t>
            </a:r>
            <a:r>
              <a:rPr lang="en-US" dirty="0"/>
              <a:t> sealed into a compact transparent envelope that is filled with a mixture of an </a:t>
            </a:r>
            <a:r>
              <a:rPr lang="en-US" dirty="0">
                <a:hlinkClick r:id="rId5" tooltip="Inert gas"/>
              </a:rPr>
              <a:t>inert gas</a:t>
            </a:r>
            <a:r>
              <a:rPr lang="en-US" dirty="0"/>
              <a:t> and a small amount of a </a:t>
            </a:r>
            <a:r>
              <a:rPr lang="en-US" dirty="0">
                <a:hlinkClick r:id="rId6" tooltip="Halogen"/>
              </a:rPr>
              <a:t>halogen</a:t>
            </a:r>
            <a:r>
              <a:rPr lang="en-US" dirty="0"/>
              <a:t> such as </a:t>
            </a:r>
            <a:r>
              <a:rPr lang="en-US" dirty="0">
                <a:hlinkClick r:id="rId7" tooltip="Iodine"/>
              </a:rPr>
              <a:t>iodine</a:t>
            </a:r>
            <a:r>
              <a:rPr lang="en-US" dirty="0"/>
              <a:t> or </a:t>
            </a:r>
            <a:r>
              <a:rPr lang="en-US" dirty="0">
                <a:hlinkClick r:id="rId8" tooltip="Bromine"/>
              </a:rPr>
              <a:t>bromine</a:t>
            </a:r>
            <a:r>
              <a:rPr lang="en-US" dirty="0"/>
              <a:t>. The combination of the halogen gas and the </a:t>
            </a:r>
            <a:r>
              <a:rPr lang="en-US" dirty="0">
                <a:hlinkClick r:id="rId9" tooltip="Tungsten"/>
              </a:rPr>
              <a:t>tungsten</a:t>
            </a:r>
            <a:r>
              <a:rPr lang="en-US" dirty="0"/>
              <a:t> filament produces a </a:t>
            </a:r>
            <a:r>
              <a:rPr lang="en-US" dirty="0">
                <a:hlinkClick r:id="rId10"/>
              </a:rPr>
              <a:t>halogen cycle</a:t>
            </a:r>
            <a:r>
              <a:rPr lang="en-US" dirty="0"/>
              <a:t> chemical reaction which redeposits evaporated tungsten to the filament, increasing its life and maintaining the clarity of the envelope.</a:t>
            </a:r>
          </a:p>
          <a:p>
            <a:endParaRPr lang="en-US" dirty="0"/>
          </a:p>
          <a:p>
            <a:r>
              <a:rPr lang="en-US" dirty="0" err="1"/>
              <a:t>Incandescente</a:t>
            </a:r>
            <a:r>
              <a:rPr lang="en-US" dirty="0"/>
              <a:t>: The filament is enclosed in a glass bulb with a vacuum or inert gas to protect the filament from </a:t>
            </a:r>
            <a:r>
              <a:rPr lang="en-US" dirty="0">
                <a:hlinkClick r:id="rId11" tooltip="Oxidation"/>
              </a:rPr>
              <a:t>oxidation</a:t>
            </a:r>
            <a:r>
              <a:rPr lang="en-US" dirty="0"/>
              <a:t>.</a:t>
            </a:r>
          </a:p>
          <a:p>
            <a:endParaRPr lang="en-US" dirty="0"/>
          </a:p>
          <a:p>
            <a:r>
              <a:rPr lang="en-US" dirty="0"/>
              <a:t>LED: </a:t>
            </a:r>
            <a:r>
              <a:rPr lang="es-ES" dirty="0"/>
              <a:t>Un </a:t>
            </a:r>
            <a:r>
              <a:rPr lang="es-ES" b="1" dirty="0"/>
              <a:t>diodo emisor de luz</a:t>
            </a:r>
            <a:r>
              <a:rPr lang="es-ES" dirty="0"/>
              <a:t> o </a:t>
            </a:r>
            <a:r>
              <a:rPr lang="es-ES" b="1" dirty="0"/>
              <a:t>led</a:t>
            </a:r>
            <a:r>
              <a:rPr lang="es-ES" baseline="30000" dirty="0">
                <a:hlinkClick r:id="rId12"/>
              </a:rPr>
              <a:t>6</a:t>
            </a:r>
            <a:r>
              <a:rPr lang="es-ES" dirty="0"/>
              <a:t>​</a:t>
            </a:r>
            <a:r>
              <a:rPr lang="es-ES" baseline="30000" dirty="0">
                <a:hlinkClick r:id="rId13"/>
              </a:rPr>
              <a:t>n 1</a:t>
            </a:r>
            <a:r>
              <a:rPr lang="es-ES" dirty="0"/>
              <a:t>​ (también conocido por la sigla LED, del </a:t>
            </a:r>
            <a:r>
              <a:rPr lang="es-ES" dirty="0">
                <a:hlinkClick r:id="rId14" tooltip="Idioma inglés"/>
              </a:rPr>
              <a:t>inglés</a:t>
            </a:r>
            <a:r>
              <a:rPr lang="es-ES" dirty="0"/>
              <a:t> </a:t>
            </a:r>
            <a:r>
              <a:rPr lang="es-ES" i="1" dirty="0"/>
              <a:t>light-</a:t>
            </a:r>
            <a:r>
              <a:rPr lang="es-ES" i="1" dirty="0" err="1"/>
              <a:t>emitting</a:t>
            </a:r>
            <a:r>
              <a:rPr lang="es-ES" i="1" dirty="0"/>
              <a:t> </a:t>
            </a:r>
            <a:r>
              <a:rPr lang="es-ES" i="1" dirty="0" err="1"/>
              <a:t>diode</a:t>
            </a:r>
            <a:r>
              <a:rPr lang="es-ES" dirty="0"/>
              <a:t>) es una fuente de </a:t>
            </a:r>
            <a:r>
              <a:rPr lang="es-ES" dirty="0">
                <a:hlinkClick r:id="rId15" tooltip="Luz"/>
              </a:rPr>
              <a:t>luz</a:t>
            </a:r>
            <a:r>
              <a:rPr lang="es-ES" dirty="0"/>
              <a:t> constituida por un material </a:t>
            </a:r>
            <a:r>
              <a:rPr lang="es-ES" dirty="0">
                <a:hlinkClick r:id="rId16" tooltip="Semiconductor"/>
              </a:rPr>
              <a:t>semiconductor</a:t>
            </a:r>
            <a:r>
              <a:rPr lang="es-ES" dirty="0"/>
              <a:t> dotado de dos </a:t>
            </a:r>
            <a:r>
              <a:rPr lang="es-ES" dirty="0">
                <a:hlinkClick r:id="rId17" tooltip="Pin (electrónica)"/>
              </a:rPr>
              <a:t>terminales</a:t>
            </a:r>
            <a:r>
              <a:rPr lang="es-ES" dirty="0"/>
              <a:t>. Se trata de un diodo de </a:t>
            </a:r>
            <a:r>
              <a:rPr lang="es-ES" dirty="0">
                <a:hlinkClick r:id="rId18" tooltip="Unión PN"/>
              </a:rPr>
              <a:t>unión p-n</a:t>
            </a:r>
            <a:r>
              <a:rPr lang="es-ES" dirty="0"/>
              <a:t>, que emite luz cuando está activado.</a:t>
            </a:r>
            <a:r>
              <a:rPr lang="es-ES" baseline="30000" dirty="0">
                <a:hlinkClick r:id="rId19"/>
              </a:rPr>
              <a:t>7</a:t>
            </a:r>
            <a:r>
              <a:rPr lang="es-ES" dirty="0"/>
              <a:t>​ Si se aplica una </a:t>
            </a:r>
            <a:r>
              <a:rPr lang="es-ES" dirty="0">
                <a:hlinkClick r:id="rId20" tooltip="Tensión (electricidad)"/>
              </a:rPr>
              <a:t>tensión</a:t>
            </a:r>
            <a:r>
              <a:rPr lang="es-ES" dirty="0"/>
              <a:t> adecuada a los terminales, los </a:t>
            </a:r>
            <a:r>
              <a:rPr lang="es-ES" dirty="0">
                <a:hlinkClick r:id="rId21" tooltip="Electrón"/>
              </a:rPr>
              <a:t>electrones</a:t>
            </a:r>
            <a:r>
              <a:rPr lang="es-ES" dirty="0"/>
              <a:t> se recombinan con los </a:t>
            </a:r>
            <a:r>
              <a:rPr lang="es-ES" dirty="0">
                <a:hlinkClick r:id="rId22" tooltip="Hueco de electrón"/>
              </a:rPr>
              <a:t>huecos</a:t>
            </a:r>
            <a:r>
              <a:rPr lang="es-ES" dirty="0"/>
              <a:t> en la región de la </a:t>
            </a:r>
            <a:r>
              <a:rPr lang="es-ES" dirty="0">
                <a:hlinkClick r:id="rId18" tooltip="Unión PN"/>
              </a:rPr>
              <a:t>unión p-n</a:t>
            </a:r>
            <a:r>
              <a:rPr lang="es-ES" dirty="0"/>
              <a:t> del dispositivo, liberando energía en forma de </a:t>
            </a:r>
            <a:r>
              <a:rPr lang="es-ES" dirty="0">
                <a:hlinkClick r:id="rId23" tooltip="Fotón"/>
              </a:rPr>
              <a:t>fotones</a:t>
            </a:r>
            <a:r>
              <a:rPr lang="es-ES" dirty="0"/>
              <a:t>. Este efecto se denomina </a:t>
            </a:r>
            <a:r>
              <a:rPr lang="es-ES" dirty="0">
                <a:hlinkClick r:id="rId24"/>
              </a:rPr>
              <a:t>electroluminiscencia</a:t>
            </a:r>
            <a:r>
              <a:rPr lang="es-ES" dirty="0"/>
              <a:t>, y el color de la luz generada (que depende de la energía de los </a:t>
            </a:r>
            <a:r>
              <a:rPr lang="es-ES" dirty="0">
                <a:hlinkClick r:id="rId23" tooltip="Fotón"/>
              </a:rPr>
              <a:t>fotones</a:t>
            </a:r>
            <a:r>
              <a:rPr lang="es-ES" dirty="0"/>
              <a:t> emitidos) viene determinado por la </a:t>
            </a:r>
            <a:r>
              <a:rPr lang="es-ES" dirty="0">
                <a:hlinkClick r:id="rId25" tooltip="Banda prohibida"/>
              </a:rPr>
              <a:t>anchura de la banda</a:t>
            </a:r>
            <a:r>
              <a:rPr lang="es-ES" dirty="0"/>
              <a:t> prohibida del semiconductor</a:t>
            </a:r>
            <a:endParaRPr lang="es-CO" dirty="0"/>
          </a:p>
        </p:txBody>
      </p:sp>
      <p:sp>
        <p:nvSpPr>
          <p:cNvPr id="4" name="Marcador de número de diapositiva 3"/>
          <p:cNvSpPr>
            <a:spLocks noGrp="1"/>
          </p:cNvSpPr>
          <p:nvPr>
            <p:ph type="sldNum" sz="quarter" idx="5"/>
          </p:nvPr>
        </p:nvSpPr>
        <p:spPr/>
        <p:txBody>
          <a:bodyPr/>
          <a:lstStyle/>
          <a:p>
            <a:fld id="{4FD3AD5B-88A4-42E4-9EE2-18CFFA52744F}" type="slidenum">
              <a:rPr lang="es-CO" smtClean="0"/>
              <a:t>15</a:t>
            </a:fld>
            <a:endParaRPr lang="es-CO"/>
          </a:p>
        </p:txBody>
      </p:sp>
    </p:spTree>
    <p:extLst>
      <p:ext uri="{BB962C8B-B14F-4D97-AF65-F5344CB8AC3E}">
        <p14:creationId xmlns:p14="http://schemas.microsoft.com/office/powerpoint/2010/main" val="32548809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dirty="0"/>
              <a:t>Fluorescente: </a:t>
            </a:r>
            <a:r>
              <a:rPr lang="es-ES" dirty="0"/>
              <a:t>Hg, Ar y Ne, excitándolos, los que emitirán luz al </a:t>
            </a:r>
            <a:r>
              <a:rPr lang="es-ES" dirty="0" err="1"/>
              <a:t>desexcitarse</a:t>
            </a:r>
            <a:r>
              <a:rPr lang="es-ES" dirty="0"/>
              <a:t>, principalmente en la región del ultravioleta (UV). </a:t>
            </a:r>
          </a:p>
          <a:p>
            <a:endParaRPr lang="es-ES" dirty="0"/>
          </a:p>
          <a:p>
            <a:r>
              <a:rPr lang="es-ES" dirty="0"/>
              <a:t>Halógena: i</a:t>
            </a:r>
            <a:r>
              <a:rPr lang="en-US" dirty="0" err="1">
                <a:hlinkClick r:id="rId3" tooltip="Incandescent light bulb"/>
              </a:rPr>
              <a:t>ncandescent</a:t>
            </a:r>
            <a:r>
              <a:rPr lang="en-US" dirty="0">
                <a:hlinkClick r:id="rId3" tooltip="Incandescent light bulb"/>
              </a:rPr>
              <a:t> lamp</a:t>
            </a:r>
            <a:r>
              <a:rPr lang="en-US" dirty="0"/>
              <a:t> consisting of a </a:t>
            </a:r>
            <a:r>
              <a:rPr lang="en-US" dirty="0">
                <a:hlinkClick r:id="rId4" tooltip="Tungsten filament"/>
              </a:rPr>
              <a:t>tungsten filament</a:t>
            </a:r>
            <a:r>
              <a:rPr lang="en-US" dirty="0"/>
              <a:t> sealed into a compact transparent envelope that is filled with a mixture of an </a:t>
            </a:r>
            <a:r>
              <a:rPr lang="en-US" dirty="0">
                <a:hlinkClick r:id="rId5" tooltip="Inert gas"/>
              </a:rPr>
              <a:t>inert gas</a:t>
            </a:r>
            <a:r>
              <a:rPr lang="en-US" dirty="0"/>
              <a:t> and a small amount of a </a:t>
            </a:r>
            <a:r>
              <a:rPr lang="en-US" dirty="0">
                <a:hlinkClick r:id="rId6" tooltip="Halogen"/>
              </a:rPr>
              <a:t>halogen</a:t>
            </a:r>
            <a:r>
              <a:rPr lang="en-US" dirty="0"/>
              <a:t> such as </a:t>
            </a:r>
            <a:r>
              <a:rPr lang="en-US" dirty="0">
                <a:hlinkClick r:id="rId7" tooltip="Iodine"/>
              </a:rPr>
              <a:t>iodine</a:t>
            </a:r>
            <a:r>
              <a:rPr lang="en-US" dirty="0"/>
              <a:t> or </a:t>
            </a:r>
            <a:r>
              <a:rPr lang="en-US" dirty="0">
                <a:hlinkClick r:id="rId8" tooltip="Bromine"/>
              </a:rPr>
              <a:t>bromine</a:t>
            </a:r>
            <a:r>
              <a:rPr lang="en-US" dirty="0"/>
              <a:t>. The combination of the halogen gas and the </a:t>
            </a:r>
            <a:r>
              <a:rPr lang="en-US" dirty="0">
                <a:hlinkClick r:id="rId9" tooltip="Tungsten"/>
              </a:rPr>
              <a:t>tungsten</a:t>
            </a:r>
            <a:r>
              <a:rPr lang="en-US" dirty="0"/>
              <a:t> filament produces a </a:t>
            </a:r>
            <a:r>
              <a:rPr lang="en-US" dirty="0">
                <a:hlinkClick r:id="rId10"/>
              </a:rPr>
              <a:t>halogen cycle</a:t>
            </a:r>
            <a:r>
              <a:rPr lang="en-US" dirty="0"/>
              <a:t> chemical reaction which redeposits evaporated tungsten to the filament, increasing its life and maintaining the clarity of the envelope.</a:t>
            </a:r>
          </a:p>
          <a:p>
            <a:endParaRPr lang="en-US" dirty="0"/>
          </a:p>
          <a:p>
            <a:r>
              <a:rPr lang="en-US" dirty="0" err="1"/>
              <a:t>Incandescente</a:t>
            </a:r>
            <a:r>
              <a:rPr lang="en-US" dirty="0"/>
              <a:t>: The filament is enclosed in a glass bulb with a vacuum or inert gas to protect the filament from </a:t>
            </a:r>
            <a:r>
              <a:rPr lang="en-US" dirty="0">
                <a:hlinkClick r:id="rId11" tooltip="Oxidation"/>
              </a:rPr>
              <a:t>oxidation</a:t>
            </a:r>
            <a:r>
              <a:rPr lang="en-US" dirty="0"/>
              <a:t>.</a:t>
            </a:r>
          </a:p>
          <a:p>
            <a:endParaRPr lang="en-US" dirty="0"/>
          </a:p>
          <a:p>
            <a:r>
              <a:rPr lang="en-US" dirty="0"/>
              <a:t>LED: </a:t>
            </a:r>
            <a:r>
              <a:rPr lang="es-ES" dirty="0"/>
              <a:t>Un </a:t>
            </a:r>
            <a:r>
              <a:rPr lang="es-ES" b="1" dirty="0"/>
              <a:t>diodo emisor de luz</a:t>
            </a:r>
            <a:r>
              <a:rPr lang="es-ES" dirty="0"/>
              <a:t> o </a:t>
            </a:r>
            <a:r>
              <a:rPr lang="es-ES" b="1" dirty="0"/>
              <a:t>led</a:t>
            </a:r>
            <a:r>
              <a:rPr lang="es-ES" baseline="30000" dirty="0">
                <a:hlinkClick r:id="rId12"/>
              </a:rPr>
              <a:t>6</a:t>
            </a:r>
            <a:r>
              <a:rPr lang="es-ES" dirty="0"/>
              <a:t>​</a:t>
            </a:r>
            <a:r>
              <a:rPr lang="es-ES" baseline="30000" dirty="0">
                <a:hlinkClick r:id="rId13"/>
              </a:rPr>
              <a:t>n 1</a:t>
            </a:r>
            <a:r>
              <a:rPr lang="es-ES" dirty="0"/>
              <a:t>​ (también conocido por la sigla LED, del </a:t>
            </a:r>
            <a:r>
              <a:rPr lang="es-ES" dirty="0">
                <a:hlinkClick r:id="rId14" tooltip="Idioma inglés"/>
              </a:rPr>
              <a:t>inglés</a:t>
            </a:r>
            <a:r>
              <a:rPr lang="es-ES" dirty="0"/>
              <a:t> </a:t>
            </a:r>
            <a:r>
              <a:rPr lang="es-ES" i="1" dirty="0"/>
              <a:t>light-</a:t>
            </a:r>
            <a:r>
              <a:rPr lang="es-ES" i="1" dirty="0" err="1"/>
              <a:t>emitting</a:t>
            </a:r>
            <a:r>
              <a:rPr lang="es-ES" i="1" dirty="0"/>
              <a:t> </a:t>
            </a:r>
            <a:r>
              <a:rPr lang="es-ES" i="1" dirty="0" err="1"/>
              <a:t>diode</a:t>
            </a:r>
            <a:r>
              <a:rPr lang="es-ES" dirty="0"/>
              <a:t>) es una fuente de </a:t>
            </a:r>
            <a:r>
              <a:rPr lang="es-ES" dirty="0">
                <a:hlinkClick r:id="rId15" tooltip="Luz"/>
              </a:rPr>
              <a:t>luz</a:t>
            </a:r>
            <a:r>
              <a:rPr lang="es-ES" dirty="0"/>
              <a:t> constituida por un material </a:t>
            </a:r>
            <a:r>
              <a:rPr lang="es-ES" dirty="0">
                <a:hlinkClick r:id="rId16" tooltip="Semiconductor"/>
              </a:rPr>
              <a:t>semiconductor</a:t>
            </a:r>
            <a:r>
              <a:rPr lang="es-ES" dirty="0"/>
              <a:t> dotado de dos </a:t>
            </a:r>
            <a:r>
              <a:rPr lang="es-ES" dirty="0">
                <a:hlinkClick r:id="rId17" tooltip="Pin (electrónica)"/>
              </a:rPr>
              <a:t>terminales</a:t>
            </a:r>
            <a:r>
              <a:rPr lang="es-ES" dirty="0"/>
              <a:t>. Se trata de un diodo de </a:t>
            </a:r>
            <a:r>
              <a:rPr lang="es-ES" dirty="0">
                <a:hlinkClick r:id="rId18" tooltip="Unión PN"/>
              </a:rPr>
              <a:t>unión p-n</a:t>
            </a:r>
            <a:r>
              <a:rPr lang="es-ES" dirty="0"/>
              <a:t>, que emite luz cuando está activado.</a:t>
            </a:r>
            <a:r>
              <a:rPr lang="es-ES" baseline="30000" dirty="0">
                <a:hlinkClick r:id="rId19"/>
              </a:rPr>
              <a:t>7</a:t>
            </a:r>
            <a:r>
              <a:rPr lang="es-ES" dirty="0"/>
              <a:t>​ Si se aplica una </a:t>
            </a:r>
            <a:r>
              <a:rPr lang="es-ES" dirty="0">
                <a:hlinkClick r:id="rId20" tooltip="Tensión (electricidad)"/>
              </a:rPr>
              <a:t>tensión</a:t>
            </a:r>
            <a:r>
              <a:rPr lang="es-ES" dirty="0"/>
              <a:t> adecuada a los terminales, los </a:t>
            </a:r>
            <a:r>
              <a:rPr lang="es-ES" dirty="0">
                <a:hlinkClick r:id="rId21" tooltip="Electrón"/>
              </a:rPr>
              <a:t>electrones</a:t>
            </a:r>
            <a:r>
              <a:rPr lang="es-ES" dirty="0"/>
              <a:t> se recombinan con los </a:t>
            </a:r>
            <a:r>
              <a:rPr lang="es-ES" dirty="0">
                <a:hlinkClick r:id="rId22" tooltip="Hueco de electrón"/>
              </a:rPr>
              <a:t>huecos</a:t>
            </a:r>
            <a:r>
              <a:rPr lang="es-ES" dirty="0"/>
              <a:t> en la región de la </a:t>
            </a:r>
            <a:r>
              <a:rPr lang="es-ES" dirty="0">
                <a:hlinkClick r:id="rId18" tooltip="Unión PN"/>
              </a:rPr>
              <a:t>unión p-n</a:t>
            </a:r>
            <a:r>
              <a:rPr lang="es-ES" dirty="0"/>
              <a:t> del dispositivo, liberando energía en forma de </a:t>
            </a:r>
            <a:r>
              <a:rPr lang="es-ES" dirty="0">
                <a:hlinkClick r:id="rId23" tooltip="Fotón"/>
              </a:rPr>
              <a:t>fotones</a:t>
            </a:r>
            <a:r>
              <a:rPr lang="es-ES" dirty="0"/>
              <a:t>. Este efecto se denomina </a:t>
            </a:r>
            <a:r>
              <a:rPr lang="es-ES" dirty="0">
                <a:hlinkClick r:id="rId24"/>
              </a:rPr>
              <a:t>electroluminiscencia</a:t>
            </a:r>
            <a:r>
              <a:rPr lang="es-ES" dirty="0"/>
              <a:t>, y el color de la luz generada (que depende de la energía de los </a:t>
            </a:r>
            <a:r>
              <a:rPr lang="es-ES" dirty="0">
                <a:hlinkClick r:id="rId23" tooltip="Fotón"/>
              </a:rPr>
              <a:t>fotones</a:t>
            </a:r>
            <a:r>
              <a:rPr lang="es-ES" dirty="0"/>
              <a:t> emitidos) viene determinado por la </a:t>
            </a:r>
            <a:r>
              <a:rPr lang="es-ES" dirty="0">
                <a:hlinkClick r:id="rId25" tooltip="Banda prohibida"/>
              </a:rPr>
              <a:t>anchura de la banda</a:t>
            </a:r>
            <a:r>
              <a:rPr lang="es-ES" dirty="0"/>
              <a:t> prohibida del semiconductor</a:t>
            </a:r>
            <a:endParaRPr lang="es-CO" dirty="0"/>
          </a:p>
        </p:txBody>
      </p:sp>
      <p:sp>
        <p:nvSpPr>
          <p:cNvPr id="4" name="Marcador de número de diapositiva 3"/>
          <p:cNvSpPr>
            <a:spLocks noGrp="1"/>
          </p:cNvSpPr>
          <p:nvPr>
            <p:ph type="sldNum" sz="quarter" idx="5"/>
          </p:nvPr>
        </p:nvSpPr>
        <p:spPr/>
        <p:txBody>
          <a:bodyPr/>
          <a:lstStyle/>
          <a:p>
            <a:fld id="{4FD3AD5B-88A4-42E4-9EE2-18CFFA52744F}" type="slidenum">
              <a:rPr lang="es-CO" smtClean="0"/>
              <a:t>16</a:t>
            </a:fld>
            <a:endParaRPr lang="es-CO"/>
          </a:p>
        </p:txBody>
      </p:sp>
    </p:spTree>
    <p:extLst>
      <p:ext uri="{BB962C8B-B14F-4D97-AF65-F5344CB8AC3E}">
        <p14:creationId xmlns:p14="http://schemas.microsoft.com/office/powerpoint/2010/main" val="38822041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50CE95A-AFB1-4AA3-8B5F-E7A9AF3732F7}"/>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CO"/>
          </a:p>
        </p:txBody>
      </p:sp>
      <p:sp>
        <p:nvSpPr>
          <p:cNvPr id="3" name="Subtítulo 2">
            <a:extLst>
              <a:ext uri="{FF2B5EF4-FFF2-40B4-BE49-F238E27FC236}">
                <a16:creationId xmlns:a16="http://schemas.microsoft.com/office/drawing/2014/main" id="{E03F9D86-2DC3-4F59-8A4E-C0AEFC71156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CO"/>
          </a:p>
        </p:txBody>
      </p:sp>
      <p:sp>
        <p:nvSpPr>
          <p:cNvPr id="4" name="Marcador de fecha 3">
            <a:extLst>
              <a:ext uri="{FF2B5EF4-FFF2-40B4-BE49-F238E27FC236}">
                <a16:creationId xmlns:a16="http://schemas.microsoft.com/office/drawing/2014/main" id="{D8CBE9BF-9DE4-4162-9BD7-7326931F5DB5}"/>
              </a:ext>
            </a:extLst>
          </p:cNvPr>
          <p:cNvSpPr>
            <a:spLocks noGrp="1"/>
          </p:cNvSpPr>
          <p:nvPr>
            <p:ph type="dt" sz="half" idx="10"/>
          </p:nvPr>
        </p:nvSpPr>
        <p:spPr/>
        <p:txBody>
          <a:bodyPr/>
          <a:lstStyle/>
          <a:p>
            <a:fld id="{92E55E48-F37E-4EEF-9FE7-17F2E2D8C9EB}" type="datetimeFigureOut">
              <a:rPr lang="en-US" smtClean="0"/>
              <a:t>4/12/2021</a:t>
            </a:fld>
            <a:endParaRPr lang="en-US"/>
          </a:p>
        </p:txBody>
      </p:sp>
      <p:sp>
        <p:nvSpPr>
          <p:cNvPr id="5" name="Marcador de pie de página 4">
            <a:extLst>
              <a:ext uri="{FF2B5EF4-FFF2-40B4-BE49-F238E27FC236}">
                <a16:creationId xmlns:a16="http://schemas.microsoft.com/office/drawing/2014/main" id="{48889555-FE2A-46E8-BDAB-9896456A5594}"/>
              </a:ext>
            </a:extLst>
          </p:cNvPr>
          <p:cNvSpPr>
            <a:spLocks noGrp="1"/>
          </p:cNvSpPr>
          <p:nvPr>
            <p:ph type="ftr" sz="quarter" idx="11"/>
          </p:nvPr>
        </p:nvSpPr>
        <p:spPr/>
        <p:txBody>
          <a:bodyPr/>
          <a:lstStyle/>
          <a:p>
            <a:endParaRPr lang="en-US"/>
          </a:p>
        </p:txBody>
      </p:sp>
      <p:sp>
        <p:nvSpPr>
          <p:cNvPr id="6" name="Marcador de número de diapositiva 5">
            <a:extLst>
              <a:ext uri="{FF2B5EF4-FFF2-40B4-BE49-F238E27FC236}">
                <a16:creationId xmlns:a16="http://schemas.microsoft.com/office/drawing/2014/main" id="{2BF1182E-8BB1-4F7B-B351-141771B422B2}"/>
              </a:ext>
            </a:extLst>
          </p:cNvPr>
          <p:cNvSpPr>
            <a:spLocks noGrp="1"/>
          </p:cNvSpPr>
          <p:nvPr>
            <p:ph type="sldNum" sz="quarter" idx="12"/>
          </p:nvPr>
        </p:nvSpPr>
        <p:spPr/>
        <p:txBody>
          <a:bodyPr/>
          <a:lstStyle/>
          <a:p>
            <a:fld id="{3BBCA233-70D6-442A-89B0-F1AC64234F35}" type="slidenum">
              <a:rPr lang="en-US" smtClean="0"/>
              <a:t>‹Nº›</a:t>
            </a:fld>
            <a:endParaRPr lang="en-US"/>
          </a:p>
        </p:txBody>
      </p:sp>
    </p:spTree>
    <p:extLst>
      <p:ext uri="{BB962C8B-B14F-4D97-AF65-F5344CB8AC3E}">
        <p14:creationId xmlns:p14="http://schemas.microsoft.com/office/powerpoint/2010/main" val="32937431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1425532-D936-4AA6-9F85-2C31248D7E78}"/>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958C7090-5F12-48B2-8E8A-6386755E593C}"/>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26F3F239-9929-4752-8EF8-3849043E4918}"/>
              </a:ext>
            </a:extLst>
          </p:cNvPr>
          <p:cNvSpPr>
            <a:spLocks noGrp="1"/>
          </p:cNvSpPr>
          <p:nvPr>
            <p:ph type="dt" sz="half" idx="10"/>
          </p:nvPr>
        </p:nvSpPr>
        <p:spPr/>
        <p:txBody>
          <a:bodyPr/>
          <a:lstStyle/>
          <a:p>
            <a:fld id="{92E55E48-F37E-4EEF-9FE7-17F2E2D8C9EB}" type="datetimeFigureOut">
              <a:rPr lang="en-US" smtClean="0"/>
              <a:t>4/12/2021</a:t>
            </a:fld>
            <a:endParaRPr lang="en-US"/>
          </a:p>
        </p:txBody>
      </p:sp>
      <p:sp>
        <p:nvSpPr>
          <p:cNvPr id="5" name="Marcador de pie de página 4">
            <a:extLst>
              <a:ext uri="{FF2B5EF4-FFF2-40B4-BE49-F238E27FC236}">
                <a16:creationId xmlns:a16="http://schemas.microsoft.com/office/drawing/2014/main" id="{22EF618C-4062-4559-BB2C-36B490E3E086}"/>
              </a:ext>
            </a:extLst>
          </p:cNvPr>
          <p:cNvSpPr>
            <a:spLocks noGrp="1"/>
          </p:cNvSpPr>
          <p:nvPr>
            <p:ph type="ftr" sz="quarter" idx="11"/>
          </p:nvPr>
        </p:nvSpPr>
        <p:spPr/>
        <p:txBody>
          <a:bodyPr/>
          <a:lstStyle/>
          <a:p>
            <a:endParaRPr lang="en-US"/>
          </a:p>
        </p:txBody>
      </p:sp>
      <p:sp>
        <p:nvSpPr>
          <p:cNvPr id="6" name="Marcador de número de diapositiva 5">
            <a:extLst>
              <a:ext uri="{FF2B5EF4-FFF2-40B4-BE49-F238E27FC236}">
                <a16:creationId xmlns:a16="http://schemas.microsoft.com/office/drawing/2014/main" id="{FD774064-60C7-4E61-B668-F033C80A3DCB}"/>
              </a:ext>
            </a:extLst>
          </p:cNvPr>
          <p:cNvSpPr>
            <a:spLocks noGrp="1"/>
          </p:cNvSpPr>
          <p:nvPr>
            <p:ph type="sldNum" sz="quarter" idx="12"/>
          </p:nvPr>
        </p:nvSpPr>
        <p:spPr/>
        <p:txBody>
          <a:bodyPr/>
          <a:lstStyle/>
          <a:p>
            <a:fld id="{3BBCA233-70D6-442A-89B0-F1AC64234F35}" type="slidenum">
              <a:rPr lang="en-US" smtClean="0"/>
              <a:t>‹Nº›</a:t>
            </a:fld>
            <a:endParaRPr lang="en-US"/>
          </a:p>
        </p:txBody>
      </p:sp>
    </p:spTree>
    <p:extLst>
      <p:ext uri="{BB962C8B-B14F-4D97-AF65-F5344CB8AC3E}">
        <p14:creationId xmlns:p14="http://schemas.microsoft.com/office/powerpoint/2010/main" val="32897934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B9B858C3-5D8D-4FC9-8AFF-A22E238BA062}"/>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DC991C48-D9FC-41F8-B84A-631B84D40E5C}"/>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8DAA10D5-4570-489F-87F8-99E669DDF194}"/>
              </a:ext>
            </a:extLst>
          </p:cNvPr>
          <p:cNvSpPr>
            <a:spLocks noGrp="1"/>
          </p:cNvSpPr>
          <p:nvPr>
            <p:ph type="dt" sz="half" idx="10"/>
          </p:nvPr>
        </p:nvSpPr>
        <p:spPr/>
        <p:txBody>
          <a:bodyPr/>
          <a:lstStyle/>
          <a:p>
            <a:fld id="{92E55E48-F37E-4EEF-9FE7-17F2E2D8C9EB}" type="datetimeFigureOut">
              <a:rPr lang="en-US" smtClean="0"/>
              <a:t>4/12/2021</a:t>
            </a:fld>
            <a:endParaRPr lang="en-US"/>
          </a:p>
        </p:txBody>
      </p:sp>
      <p:sp>
        <p:nvSpPr>
          <p:cNvPr id="5" name="Marcador de pie de página 4">
            <a:extLst>
              <a:ext uri="{FF2B5EF4-FFF2-40B4-BE49-F238E27FC236}">
                <a16:creationId xmlns:a16="http://schemas.microsoft.com/office/drawing/2014/main" id="{53CAFD80-0DE8-4A54-A4CE-6BE238440149}"/>
              </a:ext>
            </a:extLst>
          </p:cNvPr>
          <p:cNvSpPr>
            <a:spLocks noGrp="1"/>
          </p:cNvSpPr>
          <p:nvPr>
            <p:ph type="ftr" sz="quarter" idx="11"/>
          </p:nvPr>
        </p:nvSpPr>
        <p:spPr/>
        <p:txBody>
          <a:bodyPr/>
          <a:lstStyle/>
          <a:p>
            <a:endParaRPr lang="en-US"/>
          </a:p>
        </p:txBody>
      </p:sp>
      <p:sp>
        <p:nvSpPr>
          <p:cNvPr id="6" name="Marcador de número de diapositiva 5">
            <a:extLst>
              <a:ext uri="{FF2B5EF4-FFF2-40B4-BE49-F238E27FC236}">
                <a16:creationId xmlns:a16="http://schemas.microsoft.com/office/drawing/2014/main" id="{1725B4A9-A63E-4E27-AE19-89B83F336583}"/>
              </a:ext>
            </a:extLst>
          </p:cNvPr>
          <p:cNvSpPr>
            <a:spLocks noGrp="1"/>
          </p:cNvSpPr>
          <p:nvPr>
            <p:ph type="sldNum" sz="quarter" idx="12"/>
          </p:nvPr>
        </p:nvSpPr>
        <p:spPr/>
        <p:txBody>
          <a:bodyPr/>
          <a:lstStyle/>
          <a:p>
            <a:fld id="{3BBCA233-70D6-442A-89B0-F1AC64234F35}" type="slidenum">
              <a:rPr lang="en-US" smtClean="0"/>
              <a:t>‹Nº›</a:t>
            </a:fld>
            <a:endParaRPr lang="en-US"/>
          </a:p>
        </p:txBody>
      </p:sp>
    </p:spTree>
    <p:extLst>
      <p:ext uri="{BB962C8B-B14F-4D97-AF65-F5344CB8AC3E}">
        <p14:creationId xmlns:p14="http://schemas.microsoft.com/office/powerpoint/2010/main" val="18027652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Diapositiva de título">
    <p:spTree>
      <p:nvGrpSpPr>
        <p:cNvPr id="1" name=""/>
        <p:cNvGrpSpPr/>
        <p:nvPr/>
      </p:nvGrpSpPr>
      <p:grpSpPr>
        <a:xfrm>
          <a:off x="0" y="0"/>
          <a:ext cx="0" cy="0"/>
          <a:chOff x="0" y="0"/>
          <a:chExt cx="0" cy="0"/>
        </a:xfrm>
      </p:grpSpPr>
      <p:cxnSp>
        <p:nvCxnSpPr>
          <p:cNvPr id="8" name="Conector recto 7">
            <a:extLst>
              <a:ext uri="{FF2B5EF4-FFF2-40B4-BE49-F238E27FC236}">
                <a16:creationId xmlns:a16="http://schemas.microsoft.com/office/drawing/2014/main" id="{A73B10A0-9C51-F149-B66D-BE177729CECC}"/>
              </a:ext>
            </a:extLst>
          </p:cNvPr>
          <p:cNvCxnSpPr>
            <a:cxnSpLocks/>
          </p:cNvCxnSpPr>
          <p:nvPr userDrawn="1"/>
        </p:nvCxnSpPr>
        <p:spPr>
          <a:xfrm flipH="1">
            <a:off x="0" y="6444846"/>
            <a:ext cx="9645749" cy="0"/>
          </a:xfrm>
          <a:prstGeom prst="line">
            <a:avLst/>
          </a:prstGeom>
          <a:ln w="38100">
            <a:solidFill>
              <a:srgbClr val="C20140"/>
            </a:solidFill>
            <a:headEnd type="oval"/>
            <a:tailEnd type="none"/>
          </a:ln>
        </p:spPr>
        <p:style>
          <a:lnRef idx="1">
            <a:schemeClr val="accent1"/>
          </a:lnRef>
          <a:fillRef idx="0">
            <a:schemeClr val="accent1"/>
          </a:fillRef>
          <a:effectRef idx="0">
            <a:schemeClr val="accent1"/>
          </a:effectRef>
          <a:fontRef idx="minor">
            <a:schemeClr val="tx1"/>
          </a:fontRef>
        </p:style>
      </p:cxnSp>
      <p:pic>
        <p:nvPicPr>
          <p:cNvPr id="9" name="Imagen 8">
            <a:extLst>
              <a:ext uri="{FF2B5EF4-FFF2-40B4-BE49-F238E27FC236}">
                <a16:creationId xmlns:a16="http://schemas.microsoft.com/office/drawing/2014/main" id="{74338E5E-5E6E-4549-A21F-13E0216786D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97819" y="0"/>
            <a:ext cx="1133475" cy="1133475"/>
          </a:xfrm>
          <a:prstGeom prst="rect">
            <a:avLst/>
          </a:prstGeom>
        </p:spPr>
      </p:pic>
      <p:pic>
        <p:nvPicPr>
          <p:cNvPr id="14" name="Imagen 13">
            <a:extLst>
              <a:ext uri="{FF2B5EF4-FFF2-40B4-BE49-F238E27FC236}">
                <a16:creationId xmlns:a16="http://schemas.microsoft.com/office/drawing/2014/main" id="{9B756A29-28EB-2147-B656-DD460583991C}"/>
              </a:ext>
            </a:extLst>
          </p:cNvPr>
          <p:cNvPicPr>
            <a:picLocks noChangeAspect="1"/>
          </p:cNvPicPr>
          <p:nvPr userDrawn="1"/>
        </p:nvPicPr>
        <p:blipFill>
          <a:blip r:embed="rId3"/>
          <a:stretch>
            <a:fillRect/>
          </a:stretch>
        </p:blipFill>
        <p:spPr>
          <a:xfrm>
            <a:off x="9943269" y="6248245"/>
            <a:ext cx="1909100" cy="393202"/>
          </a:xfrm>
          <a:prstGeom prst="rect">
            <a:avLst/>
          </a:prstGeom>
        </p:spPr>
      </p:pic>
    </p:spTree>
    <p:extLst>
      <p:ext uri="{BB962C8B-B14F-4D97-AF65-F5344CB8AC3E}">
        <p14:creationId xmlns:p14="http://schemas.microsoft.com/office/powerpoint/2010/main" val="34214702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7446F45-26DE-4DBA-92E4-C84506024818}"/>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2687AFAD-2004-45D6-8A9C-D0EBBF42234D}"/>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FFE44813-D87F-4B9E-88A9-7C758A8678C5}"/>
              </a:ext>
            </a:extLst>
          </p:cNvPr>
          <p:cNvSpPr>
            <a:spLocks noGrp="1"/>
          </p:cNvSpPr>
          <p:nvPr>
            <p:ph type="dt" sz="half" idx="10"/>
          </p:nvPr>
        </p:nvSpPr>
        <p:spPr/>
        <p:txBody>
          <a:bodyPr/>
          <a:lstStyle/>
          <a:p>
            <a:fld id="{92E55E48-F37E-4EEF-9FE7-17F2E2D8C9EB}" type="datetimeFigureOut">
              <a:rPr lang="en-US" smtClean="0"/>
              <a:t>4/12/2021</a:t>
            </a:fld>
            <a:endParaRPr lang="en-US"/>
          </a:p>
        </p:txBody>
      </p:sp>
      <p:sp>
        <p:nvSpPr>
          <p:cNvPr id="5" name="Marcador de pie de página 4">
            <a:extLst>
              <a:ext uri="{FF2B5EF4-FFF2-40B4-BE49-F238E27FC236}">
                <a16:creationId xmlns:a16="http://schemas.microsoft.com/office/drawing/2014/main" id="{82173CD0-53E4-49FE-95EF-CE2E20729052}"/>
              </a:ext>
            </a:extLst>
          </p:cNvPr>
          <p:cNvSpPr>
            <a:spLocks noGrp="1"/>
          </p:cNvSpPr>
          <p:nvPr>
            <p:ph type="ftr" sz="quarter" idx="11"/>
          </p:nvPr>
        </p:nvSpPr>
        <p:spPr/>
        <p:txBody>
          <a:bodyPr/>
          <a:lstStyle/>
          <a:p>
            <a:endParaRPr lang="en-US"/>
          </a:p>
        </p:txBody>
      </p:sp>
      <p:sp>
        <p:nvSpPr>
          <p:cNvPr id="6" name="Marcador de número de diapositiva 5">
            <a:extLst>
              <a:ext uri="{FF2B5EF4-FFF2-40B4-BE49-F238E27FC236}">
                <a16:creationId xmlns:a16="http://schemas.microsoft.com/office/drawing/2014/main" id="{3B2C77EC-284A-445A-B2D8-F3E6EB8DBBFB}"/>
              </a:ext>
            </a:extLst>
          </p:cNvPr>
          <p:cNvSpPr>
            <a:spLocks noGrp="1"/>
          </p:cNvSpPr>
          <p:nvPr>
            <p:ph type="sldNum" sz="quarter" idx="12"/>
          </p:nvPr>
        </p:nvSpPr>
        <p:spPr/>
        <p:txBody>
          <a:bodyPr/>
          <a:lstStyle/>
          <a:p>
            <a:fld id="{3BBCA233-70D6-442A-89B0-F1AC64234F35}" type="slidenum">
              <a:rPr lang="en-US" smtClean="0"/>
              <a:t>‹Nº›</a:t>
            </a:fld>
            <a:endParaRPr lang="en-US"/>
          </a:p>
        </p:txBody>
      </p:sp>
    </p:spTree>
    <p:extLst>
      <p:ext uri="{BB962C8B-B14F-4D97-AF65-F5344CB8AC3E}">
        <p14:creationId xmlns:p14="http://schemas.microsoft.com/office/powerpoint/2010/main" val="42542995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C5BA2DE-57D3-413A-B8C7-3C8666FAD5FF}"/>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1D23447D-A984-4354-A920-B879CEFFD23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B004AE7C-EE78-4691-A824-DC5EC2ECE4DE}"/>
              </a:ext>
            </a:extLst>
          </p:cNvPr>
          <p:cNvSpPr>
            <a:spLocks noGrp="1"/>
          </p:cNvSpPr>
          <p:nvPr>
            <p:ph type="dt" sz="half" idx="10"/>
          </p:nvPr>
        </p:nvSpPr>
        <p:spPr/>
        <p:txBody>
          <a:bodyPr/>
          <a:lstStyle/>
          <a:p>
            <a:fld id="{92E55E48-F37E-4EEF-9FE7-17F2E2D8C9EB}" type="datetimeFigureOut">
              <a:rPr lang="en-US" smtClean="0"/>
              <a:t>4/12/2021</a:t>
            </a:fld>
            <a:endParaRPr lang="en-US"/>
          </a:p>
        </p:txBody>
      </p:sp>
      <p:sp>
        <p:nvSpPr>
          <p:cNvPr id="5" name="Marcador de pie de página 4">
            <a:extLst>
              <a:ext uri="{FF2B5EF4-FFF2-40B4-BE49-F238E27FC236}">
                <a16:creationId xmlns:a16="http://schemas.microsoft.com/office/drawing/2014/main" id="{F8626589-41AA-4644-B0F0-58C5D889CB2E}"/>
              </a:ext>
            </a:extLst>
          </p:cNvPr>
          <p:cNvSpPr>
            <a:spLocks noGrp="1"/>
          </p:cNvSpPr>
          <p:nvPr>
            <p:ph type="ftr" sz="quarter" idx="11"/>
          </p:nvPr>
        </p:nvSpPr>
        <p:spPr/>
        <p:txBody>
          <a:bodyPr/>
          <a:lstStyle/>
          <a:p>
            <a:endParaRPr lang="en-US"/>
          </a:p>
        </p:txBody>
      </p:sp>
      <p:sp>
        <p:nvSpPr>
          <p:cNvPr id="6" name="Marcador de número de diapositiva 5">
            <a:extLst>
              <a:ext uri="{FF2B5EF4-FFF2-40B4-BE49-F238E27FC236}">
                <a16:creationId xmlns:a16="http://schemas.microsoft.com/office/drawing/2014/main" id="{C762C75F-556A-4188-A31D-0C23D8D8F82F}"/>
              </a:ext>
            </a:extLst>
          </p:cNvPr>
          <p:cNvSpPr>
            <a:spLocks noGrp="1"/>
          </p:cNvSpPr>
          <p:nvPr>
            <p:ph type="sldNum" sz="quarter" idx="12"/>
          </p:nvPr>
        </p:nvSpPr>
        <p:spPr/>
        <p:txBody>
          <a:bodyPr/>
          <a:lstStyle/>
          <a:p>
            <a:fld id="{3BBCA233-70D6-442A-89B0-F1AC64234F35}" type="slidenum">
              <a:rPr lang="en-US" smtClean="0"/>
              <a:t>‹Nº›</a:t>
            </a:fld>
            <a:endParaRPr lang="en-US"/>
          </a:p>
        </p:txBody>
      </p:sp>
    </p:spTree>
    <p:extLst>
      <p:ext uri="{BB962C8B-B14F-4D97-AF65-F5344CB8AC3E}">
        <p14:creationId xmlns:p14="http://schemas.microsoft.com/office/powerpoint/2010/main" val="14072588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E95EC2C-666C-4DC9-8A1B-1C20E3207FC1}"/>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39B60A6A-BF50-4AEE-AC91-EA3F4031FEB7}"/>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contenido 3">
            <a:extLst>
              <a:ext uri="{FF2B5EF4-FFF2-40B4-BE49-F238E27FC236}">
                <a16:creationId xmlns:a16="http://schemas.microsoft.com/office/drawing/2014/main" id="{7AB9AEB0-0848-4E3D-B07B-B66C09EC1369}"/>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fecha 4">
            <a:extLst>
              <a:ext uri="{FF2B5EF4-FFF2-40B4-BE49-F238E27FC236}">
                <a16:creationId xmlns:a16="http://schemas.microsoft.com/office/drawing/2014/main" id="{F2413B17-795D-4EEC-9D19-D84C457B9D71}"/>
              </a:ext>
            </a:extLst>
          </p:cNvPr>
          <p:cNvSpPr>
            <a:spLocks noGrp="1"/>
          </p:cNvSpPr>
          <p:nvPr>
            <p:ph type="dt" sz="half" idx="10"/>
          </p:nvPr>
        </p:nvSpPr>
        <p:spPr/>
        <p:txBody>
          <a:bodyPr/>
          <a:lstStyle/>
          <a:p>
            <a:fld id="{92E55E48-F37E-4EEF-9FE7-17F2E2D8C9EB}" type="datetimeFigureOut">
              <a:rPr lang="en-US" smtClean="0"/>
              <a:t>4/12/2021</a:t>
            </a:fld>
            <a:endParaRPr lang="en-US"/>
          </a:p>
        </p:txBody>
      </p:sp>
      <p:sp>
        <p:nvSpPr>
          <p:cNvPr id="6" name="Marcador de pie de página 5">
            <a:extLst>
              <a:ext uri="{FF2B5EF4-FFF2-40B4-BE49-F238E27FC236}">
                <a16:creationId xmlns:a16="http://schemas.microsoft.com/office/drawing/2014/main" id="{8FAF0629-712F-4948-B870-6200A3BBC1A4}"/>
              </a:ext>
            </a:extLst>
          </p:cNvPr>
          <p:cNvSpPr>
            <a:spLocks noGrp="1"/>
          </p:cNvSpPr>
          <p:nvPr>
            <p:ph type="ftr" sz="quarter" idx="11"/>
          </p:nvPr>
        </p:nvSpPr>
        <p:spPr/>
        <p:txBody>
          <a:bodyPr/>
          <a:lstStyle/>
          <a:p>
            <a:endParaRPr lang="en-US"/>
          </a:p>
        </p:txBody>
      </p:sp>
      <p:sp>
        <p:nvSpPr>
          <p:cNvPr id="7" name="Marcador de número de diapositiva 6">
            <a:extLst>
              <a:ext uri="{FF2B5EF4-FFF2-40B4-BE49-F238E27FC236}">
                <a16:creationId xmlns:a16="http://schemas.microsoft.com/office/drawing/2014/main" id="{91E54F4F-1807-4DA8-8B98-3976F062411E}"/>
              </a:ext>
            </a:extLst>
          </p:cNvPr>
          <p:cNvSpPr>
            <a:spLocks noGrp="1"/>
          </p:cNvSpPr>
          <p:nvPr>
            <p:ph type="sldNum" sz="quarter" idx="12"/>
          </p:nvPr>
        </p:nvSpPr>
        <p:spPr/>
        <p:txBody>
          <a:bodyPr/>
          <a:lstStyle/>
          <a:p>
            <a:fld id="{3BBCA233-70D6-442A-89B0-F1AC64234F35}" type="slidenum">
              <a:rPr lang="en-US" smtClean="0"/>
              <a:t>‹Nº›</a:t>
            </a:fld>
            <a:endParaRPr lang="en-US"/>
          </a:p>
        </p:txBody>
      </p:sp>
    </p:spTree>
    <p:extLst>
      <p:ext uri="{BB962C8B-B14F-4D97-AF65-F5344CB8AC3E}">
        <p14:creationId xmlns:p14="http://schemas.microsoft.com/office/powerpoint/2010/main" val="20365431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7FE0439-BC71-4290-8CF2-1721A77EF743}"/>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6CECACAC-FD10-486F-8961-179044FA8C8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9021D551-D44B-40D0-9709-299AB3216EAD}"/>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texto 4">
            <a:extLst>
              <a:ext uri="{FF2B5EF4-FFF2-40B4-BE49-F238E27FC236}">
                <a16:creationId xmlns:a16="http://schemas.microsoft.com/office/drawing/2014/main" id="{4EB122A7-4F0C-4D15-B965-C66AA53B8A8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D9EF24C4-A336-471E-BF66-5B79DE71EF78}"/>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7" name="Marcador de fecha 6">
            <a:extLst>
              <a:ext uri="{FF2B5EF4-FFF2-40B4-BE49-F238E27FC236}">
                <a16:creationId xmlns:a16="http://schemas.microsoft.com/office/drawing/2014/main" id="{BDADDC0B-DFFA-466B-A82C-7692E46EAF1E}"/>
              </a:ext>
            </a:extLst>
          </p:cNvPr>
          <p:cNvSpPr>
            <a:spLocks noGrp="1"/>
          </p:cNvSpPr>
          <p:nvPr>
            <p:ph type="dt" sz="half" idx="10"/>
          </p:nvPr>
        </p:nvSpPr>
        <p:spPr/>
        <p:txBody>
          <a:bodyPr/>
          <a:lstStyle/>
          <a:p>
            <a:fld id="{92E55E48-F37E-4EEF-9FE7-17F2E2D8C9EB}" type="datetimeFigureOut">
              <a:rPr lang="en-US" smtClean="0"/>
              <a:t>4/12/2021</a:t>
            </a:fld>
            <a:endParaRPr lang="en-US"/>
          </a:p>
        </p:txBody>
      </p:sp>
      <p:sp>
        <p:nvSpPr>
          <p:cNvPr id="8" name="Marcador de pie de página 7">
            <a:extLst>
              <a:ext uri="{FF2B5EF4-FFF2-40B4-BE49-F238E27FC236}">
                <a16:creationId xmlns:a16="http://schemas.microsoft.com/office/drawing/2014/main" id="{AA75354F-3591-4EBC-B3D2-E0CBC101A1B6}"/>
              </a:ext>
            </a:extLst>
          </p:cNvPr>
          <p:cNvSpPr>
            <a:spLocks noGrp="1"/>
          </p:cNvSpPr>
          <p:nvPr>
            <p:ph type="ftr" sz="quarter" idx="11"/>
          </p:nvPr>
        </p:nvSpPr>
        <p:spPr/>
        <p:txBody>
          <a:bodyPr/>
          <a:lstStyle/>
          <a:p>
            <a:endParaRPr lang="en-US"/>
          </a:p>
        </p:txBody>
      </p:sp>
      <p:sp>
        <p:nvSpPr>
          <p:cNvPr id="9" name="Marcador de número de diapositiva 8">
            <a:extLst>
              <a:ext uri="{FF2B5EF4-FFF2-40B4-BE49-F238E27FC236}">
                <a16:creationId xmlns:a16="http://schemas.microsoft.com/office/drawing/2014/main" id="{8E65B8B7-2E03-4A64-B1F0-B717420133F2}"/>
              </a:ext>
            </a:extLst>
          </p:cNvPr>
          <p:cNvSpPr>
            <a:spLocks noGrp="1"/>
          </p:cNvSpPr>
          <p:nvPr>
            <p:ph type="sldNum" sz="quarter" idx="12"/>
          </p:nvPr>
        </p:nvSpPr>
        <p:spPr/>
        <p:txBody>
          <a:bodyPr/>
          <a:lstStyle/>
          <a:p>
            <a:fld id="{3BBCA233-70D6-442A-89B0-F1AC64234F35}" type="slidenum">
              <a:rPr lang="en-US" smtClean="0"/>
              <a:t>‹Nº›</a:t>
            </a:fld>
            <a:endParaRPr lang="en-US"/>
          </a:p>
        </p:txBody>
      </p:sp>
    </p:spTree>
    <p:extLst>
      <p:ext uri="{BB962C8B-B14F-4D97-AF65-F5344CB8AC3E}">
        <p14:creationId xmlns:p14="http://schemas.microsoft.com/office/powerpoint/2010/main" val="4677040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CE7ACF3-E289-490B-A3D6-7D8D57DF2F9F}"/>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fecha 2">
            <a:extLst>
              <a:ext uri="{FF2B5EF4-FFF2-40B4-BE49-F238E27FC236}">
                <a16:creationId xmlns:a16="http://schemas.microsoft.com/office/drawing/2014/main" id="{8B94768F-0E41-42FE-86C8-561492D6DB04}"/>
              </a:ext>
            </a:extLst>
          </p:cNvPr>
          <p:cNvSpPr>
            <a:spLocks noGrp="1"/>
          </p:cNvSpPr>
          <p:nvPr>
            <p:ph type="dt" sz="half" idx="10"/>
          </p:nvPr>
        </p:nvSpPr>
        <p:spPr/>
        <p:txBody>
          <a:bodyPr/>
          <a:lstStyle/>
          <a:p>
            <a:fld id="{92E55E48-F37E-4EEF-9FE7-17F2E2D8C9EB}" type="datetimeFigureOut">
              <a:rPr lang="en-US" smtClean="0"/>
              <a:t>4/12/2021</a:t>
            </a:fld>
            <a:endParaRPr lang="en-US"/>
          </a:p>
        </p:txBody>
      </p:sp>
      <p:sp>
        <p:nvSpPr>
          <p:cNvPr id="4" name="Marcador de pie de página 3">
            <a:extLst>
              <a:ext uri="{FF2B5EF4-FFF2-40B4-BE49-F238E27FC236}">
                <a16:creationId xmlns:a16="http://schemas.microsoft.com/office/drawing/2014/main" id="{FF10FBE8-05FA-462E-9E68-ECD547D77689}"/>
              </a:ext>
            </a:extLst>
          </p:cNvPr>
          <p:cNvSpPr>
            <a:spLocks noGrp="1"/>
          </p:cNvSpPr>
          <p:nvPr>
            <p:ph type="ftr" sz="quarter" idx="11"/>
          </p:nvPr>
        </p:nvSpPr>
        <p:spPr/>
        <p:txBody>
          <a:bodyPr/>
          <a:lstStyle/>
          <a:p>
            <a:endParaRPr lang="en-US"/>
          </a:p>
        </p:txBody>
      </p:sp>
      <p:sp>
        <p:nvSpPr>
          <p:cNvPr id="5" name="Marcador de número de diapositiva 4">
            <a:extLst>
              <a:ext uri="{FF2B5EF4-FFF2-40B4-BE49-F238E27FC236}">
                <a16:creationId xmlns:a16="http://schemas.microsoft.com/office/drawing/2014/main" id="{95EC618A-420D-4F11-83F0-3F647D6AC55A}"/>
              </a:ext>
            </a:extLst>
          </p:cNvPr>
          <p:cNvSpPr>
            <a:spLocks noGrp="1"/>
          </p:cNvSpPr>
          <p:nvPr>
            <p:ph type="sldNum" sz="quarter" idx="12"/>
          </p:nvPr>
        </p:nvSpPr>
        <p:spPr/>
        <p:txBody>
          <a:bodyPr/>
          <a:lstStyle/>
          <a:p>
            <a:fld id="{3BBCA233-70D6-442A-89B0-F1AC64234F35}" type="slidenum">
              <a:rPr lang="en-US" smtClean="0"/>
              <a:t>‹Nº›</a:t>
            </a:fld>
            <a:endParaRPr lang="en-US"/>
          </a:p>
        </p:txBody>
      </p:sp>
    </p:spTree>
    <p:extLst>
      <p:ext uri="{BB962C8B-B14F-4D97-AF65-F5344CB8AC3E}">
        <p14:creationId xmlns:p14="http://schemas.microsoft.com/office/powerpoint/2010/main" val="19618542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24447030-1520-468B-AAB7-0A08D608BA95}"/>
              </a:ext>
            </a:extLst>
          </p:cNvPr>
          <p:cNvSpPr>
            <a:spLocks noGrp="1"/>
          </p:cNvSpPr>
          <p:nvPr>
            <p:ph type="dt" sz="half" idx="10"/>
          </p:nvPr>
        </p:nvSpPr>
        <p:spPr/>
        <p:txBody>
          <a:bodyPr/>
          <a:lstStyle/>
          <a:p>
            <a:fld id="{92E55E48-F37E-4EEF-9FE7-17F2E2D8C9EB}" type="datetimeFigureOut">
              <a:rPr lang="en-US" smtClean="0"/>
              <a:t>4/12/2021</a:t>
            </a:fld>
            <a:endParaRPr lang="en-US"/>
          </a:p>
        </p:txBody>
      </p:sp>
      <p:sp>
        <p:nvSpPr>
          <p:cNvPr id="3" name="Marcador de pie de página 2">
            <a:extLst>
              <a:ext uri="{FF2B5EF4-FFF2-40B4-BE49-F238E27FC236}">
                <a16:creationId xmlns:a16="http://schemas.microsoft.com/office/drawing/2014/main" id="{C488F0A1-EBB9-4A57-ABFF-9B46FF7EAFB5}"/>
              </a:ext>
            </a:extLst>
          </p:cNvPr>
          <p:cNvSpPr>
            <a:spLocks noGrp="1"/>
          </p:cNvSpPr>
          <p:nvPr>
            <p:ph type="ftr" sz="quarter" idx="11"/>
          </p:nvPr>
        </p:nvSpPr>
        <p:spPr/>
        <p:txBody>
          <a:bodyPr/>
          <a:lstStyle/>
          <a:p>
            <a:endParaRPr lang="en-US"/>
          </a:p>
        </p:txBody>
      </p:sp>
      <p:sp>
        <p:nvSpPr>
          <p:cNvPr id="4" name="Marcador de número de diapositiva 3">
            <a:extLst>
              <a:ext uri="{FF2B5EF4-FFF2-40B4-BE49-F238E27FC236}">
                <a16:creationId xmlns:a16="http://schemas.microsoft.com/office/drawing/2014/main" id="{664E594F-46E4-43DF-BA52-FCBCEFE77239}"/>
              </a:ext>
            </a:extLst>
          </p:cNvPr>
          <p:cNvSpPr>
            <a:spLocks noGrp="1"/>
          </p:cNvSpPr>
          <p:nvPr>
            <p:ph type="sldNum" sz="quarter" idx="12"/>
          </p:nvPr>
        </p:nvSpPr>
        <p:spPr/>
        <p:txBody>
          <a:bodyPr/>
          <a:lstStyle/>
          <a:p>
            <a:fld id="{3BBCA233-70D6-442A-89B0-F1AC64234F35}" type="slidenum">
              <a:rPr lang="en-US" smtClean="0"/>
              <a:t>‹Nº›</a:t>
            </a:fld>
            <a:endParaRPr lang="en-US"/>
          </a:p>
        </p:txBody>
      </p:sp>
    </p:spTree>
    <p:extLst>
      <p:ext uri="{BB962C8B-B14F-4D97-AF65-F5344CB8AC3E}">
        <p14:creationId xmlns:p14="http://schemas.microsoft.com/office/powerpoint/2010/main" val="30280853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7A6E651-E155-471D-9E0E-E0E449DACEFF}"/>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EADB302E-E4EA-470A-B9B8-793378BD2A7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texto 3">
            <a:extLst>
              <a:ext uri="{FF2B5EF4-FFF2-40B4-BE49-F238E27FC236}">
                <a16:creationId xmlns:a16="http://schemas.microsoft.com/office/drawing/2014/main" id="{989E8183-EC3B-4D88-8656-4355EA52BBE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5F2F2980-842E-4255-9006-43D306F70932}"/>
              </a:ext>
            </a:extLst>
          </p:cNvPr>
          <p:cNvSpPr>
            <a:spLocks noGrp="1"/>
          </p:cNvSpPr>
          <p:nvPr>
            <p:ph type="dt" sz="half" idx="10"/>
          </p:nvPr>
        </p:nvSpPr>
        <p:spPr/>
        <p:txBody>
          <a:bodyPr/>
          <a:lstStyle/>
          <a:p>
            <a:fld id="{92E55E48-F37E-4EEF-9FE7-17F2E2D8C9EB}" type="datetimeFigureOut">
              <a:rPr lang="en-US" smtClean="0"/>
              <a:t>4/12/2021</a:t>
            </a:fld>
            <a:endParaRPr lang="en-US"/>
          </a:p>
        </p:txBody>
      </p:sp>
      <p:sp>
        <p:nvSpPr>
          <p:cNvPr id="6" name="Marcador de pie de página 5">
            <a:extLst>
              <a:ext uri="{FF2B5EF4-FFF2-40B4-BE49-F238E27FC236}">
                <a16:creationId xmlns:a16="http://schemas.microsoft.com/office/drawing/2014/main" id="{E064A68B-3D8A-492F-AF49-3A543C845297}"/>
              </a:ext>
            </a:extLst>
          </p:cNvPr>
          <p:cNvSpPr>
            <a:spLocks noGrp="1"/>
          </p:cNvSpPr>
          <p:nvPr>
            <p:ph type="ftr" sz="quarter" idx="11"/>
          </p:nvPr>
        </p:nvSpPr>
        <p:spPr/>
        <p:txBody>
          <a:bodyPr/>
          <a:lstStyle/>
          <a:p>
            <a:endParaRPr lang="en-US"/>
          </a:p>
        </p:txBody>
      </p:sp>
      <p:sp>
        <p:nvSpPr>
          <p:cNvPr id="7" name="Marcador de número de diapositiva 6">
            <a:extLst>
              <a:ext uri="{FF2B5EF4-FFF2-40B4-BE49-F238E27FC236}">
                <a16:creationId xmlns:a16="http://schemas.microsoft.com/office/drawing/2014/main" id="{B5645459-4137-41B0-8ED1-EA7192936FF5}"/>
              </a:ext>
            </a:extLst>
          </p:cNvPr>
          <p:cNvSpPr>
            <a:spLocks noGrp="1"/>
          </p:cNvSpPr>
          <p:nvPr>
            <p:ph type="sldNum" sz="quarter" idx="12"/>
          </p:nvPr>
        </p:nvSpPr>
        <p:spPr/>
        <p:txBody>
          <a:bodyPr/>
          <a:lstStyle/>
          <a:p>
            <a:fld id="{3BBCA233-70D6-442A-89B0-F1AC64234F35}" type="slidenum">
              <a:rPr lang="en-US" smtClean="0"/>
              <a:t>‹Nº›</a:t>
            </a:fld>
            <a:endParaRPr lang="en-US"/>
          </a:p>
        </p:txBody>
      </p:sp>
    </p:spTree>
    <p:extLst>
      <p:ext uri="{BB962C8B-B14F-4D97-AF65-F5344CB8AC3E}">
        <p14:creationId xmlns:p14="http://schemas.microsoft.com/office/powerpoint/2010/main" val="13116009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6367DBD-9EC9-4A6A-A340-75EC876EC9DF}"/>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posición de imagen 2">
            <a:extLst>
              <a:ext uri="{FF2B5EF4-FFF2-40B4-BE49-F238E27FC236}">
                <a16:creationId xmlns:a16="http://schemas.microsoft.com/office/drawing/2014/main" id="{78139CB2-4AA8-44A7-BEAE-A8B45075431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O"/>
          </a:p>
        </p:txBody>
      </p:sp>
      <p:sp>
        <p:nvSpPr>
          <p:cNvPr id="4" name="Marcador de texto 3">
            <a:extLst>
              <a:ext uri="{FF2B5EF4-FFF2-40B4-BE49-F238E27FC236}">
                <a16:creationId xmlns:a16="http://schemas.microsoft.com/office/drawing/2014/main" id="{25ED7E78-BB2A-4C3D-9D63-8E480E14C6E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64AD60F9-B590-4CD4-A4E2-C80EAB8C4A2F}"/>
              </a:ext>
            </a:extLst>
          </p:cNvPr>
          <p:cNvSpPr>
            <a:spLocks noGrp="1"/>
          </p:cNvSpPr>
          <p:nvPr>
            <p:ph type="dt" sz="half" idx="10"/>
          </p:nvPr>
        </p:nvSpPr>
        <p:spPr/>
        <p:txBody>
          <a:bodyPr/>
          <a:lstStyle/>
          <a:p>
            <a:fld id="{92E55E48-F37E-4EEF-9FE7-17F2E2D8C9EB}" type="datetimeFigureOut">
              <a:rPr lang="en-US" smtClean="0"/>
              <a:t>4/12/2021</a:t>
            </a:fld>
            <a:endParaRPr lang="en-US"/>
          </a:p>
        </p:txBody>
      </p:sp>
      <p:sp>
        <p:nvSpPr>
          <p:cNvPr id="6" name="Marcador de pie de página 5">
            <a:extLst>
              <a:ext uri="{FF2B5EF4-FFF2-40B4-BE49-F238E27FC236}">
                <a16:creationId xmlns:a16="http://schemas.microsoft.com/office/drawing/2014/main" id="{FFB6C8CF-F956-404F-BCA9-3AC0D0DFE959}"/>
              </a:ext>
            </a:extLst>
          </p:cNvPr>
          <p:cNvSpPr>
            <a:spLocks noGrp="1"/>
          </p:cNvSpPr>
          <p:nvPr>
            <p:ph type="ftr" sz="quarter" idx="11"/>
          </p:nvPr>
        </p:nvSpPr>
        <p:spPr/>
        <p:txBody>
          <a:bodyPr/>
          <a:lstStyle/>
          <a:p>
            <a:endParaRPr lang="en-US"/>
          </a:p>
        </p:txBody>
      </p:sp>
      <p:sp>
        <p:nvSpPr>
          <p:cNvPr id="7" name="Marcador de número de diapositiva 6">
            <a:extLst>
              <a:ext uri="{FF2B5EF4-FFF2-40B4-BE49-F238E27FC236}">
                <a16:creationId xmlns:a16="http://schemas.microsoft.com/office/drawing/2014/main" id="{53C63EEF-9848-401A-8DE2-ABED2797A13E}"/>
              </a:ext>
            </a:extLst>
          </p:cNvPr>
          <p:cNvSpPr>
            <a:spLocks noGrp="1"/>
          </p:cNvSpPr>
          <p:nvPr>
            <p:ph type="sldNum" sz="quarter" idx="12"/>
          </p:nvPr>
        </p:nvSpPr>
        <p:spPr/>
        <p:txBody>
          <a:bodyPr/>
          <a:lstStyle/>
          <a:p>
            <a:fld id="{3BBCA233-70D6-442A-89B0-F1AC64234F35}" type="slidenum">
              <a:rPr lang="en-US" smtClean="0"/>
              <a:t>‹Nº›</a:t>
            </a:fld>
            <a:endParaRPr lang="en-US"/>
          </a:p>
        </p:txBody>
      </p:sp>
    </p:spTree>
    <p:extLst>
      <p:ext uri="{BB962C8B-B14F-4D97-AF65-F5344CB8AC3E}">
        <p14:creationId xmlns:p14="http://schemas.microsoft.com/office/powerpoint/2010/main" val="10408311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1B84E919-1337-4A24-9559-BB708A0D18D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3BE58EF0-153B-42D5-95F4-77CC9E65ACF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DE067DB7-E718-46E7-AD52-81C178AB540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2E55E48-F37E-4EEF-9FE7-17F2E2D8C9EB}" type="datetimeFigureOut">
              <a:rPr lang="en-US" smtClean="0"/>
              <a:t>4/12/2021</a:t>
            </a:fld>
            <a:endParaRPr lang="en-US"/>
          </a:p>
        </p:txBody>
      </p:sp>
      <p:sp>
        <p:nvSpPr>
          <p:cNvPr id="5" name="Marcador de pie de página 4">
            <a:extLst>
              <a:ext uri="{FF2B5EF4-FFF2-40B4-BE49-F238E27FC236}">
                <a16:creationId xmlns:a16="http://schemas.microsoft.com/office/drawing/2014/main" id="{4C0AD89E-B37C-4279-A1DE-9D25032B88F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Marcador de número de diapositiva 5">
            <a:extLst>
              <a:ext uri="{FF2B5EF4-FFF2-40B4-BE49-F238E27FC236}">
                <a16:creationId xmlns:a16="http://schemas.microsoft.com/office/drawing/2014/main" id="{894CF89A-0D44-4627-B871-06136DB7648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BBCA233-70D6-442A-89B0-F1AC64234F35}" type="slidenum">
              <a:rPr lang="en-US" smtClean="0"/>
              <a:t>‹Nº›</a:t>
            </a:fld>
            <a:endParaRPr lang="en-US"/>
          </a:p>
        </p:txBody>
      </p:sp>
    </p:spTree>
    <p:extLst>
      <p:ext uri="{BB962C8B-B14F-4D97-AF65-F5344CB8AC3E}">
        <p14:creationId xmlns:p14="http://schemas.microsoft.com/office/powerpoint/2010/main" val="2948472023"/>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 id="2147483691"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12.xml"/><Relationship Id="rId5" Type="http://schemas.openxmlformats.org/officeDocument/2006/relationships/image" Target="../media/image21.png"/><Relationship Id="rId4" Type="http://schemas.openxmlformats.org/officeDocument/2006/relationships/image" Target="../media/image18.jpg"/></Relationships>
</file>

<file path=ppt/slides/_rels/slide11.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5.xml"/><Relationship Id="rId1" Type="http://schemas.openxmlformats.org/officeDocument/2006/relationships/slideLayout" Target="../slideLayouts/slideLayout12.xml"/><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7.xml"/><Relationship Id="rId1" Type="http://schemas.openxmlformats.org/officeDocument/2006/relationships/slideLayout" Target="../slideLayouts/slideLayout12.xml"/><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eg"/><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12.xml"/><Relationship Id="rId4" Type="http://schemas.openxmlformats.org/officeDocument/2006/relationships/image" Target="../media/image30.png"/></Relationships>
</file>

<file path=ppt/slides/_rels/slide21.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14.xml"/><Relationship Id="rId1" Type="http://schemas.openxmlformats.org/officeDocument/2006/relationships/slideLayout" Target="../slideLayouts/slideLayout12.xml"/><Relationship Id="rId4" Type="http://schemas.openxmlformats.org/officeDocument/2006/relationships/image" Target="../media/image32.png"/></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5.xml"/><Relationship Id="rId1" Type="http://schemas.openxmlformats.org/officeDocument/2006/relationships/slideLayout" Target="../slideLayouts/slideLayout12.xml"/><Relationship Id="rId4" Type="http://schemas.openxmlformats.org/officeDocument/2006/relationships/image" Target="../media/image34.png"/></Relationships>
</file>

<file path=ppt/slides/_rels/slide23.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9.xml"/><Relationship Id="rId1" Type="http://schemas.openxmlformats.org/officeDocument/2006/relationships/slideLayout" Target="../slideLayouts/slideLayout1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2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0.xml"/><Relationship Id="rId1" Type="http://schemas.openxmlformats.org/officeDocument/2006/relationships/slideLayout" Target="../slideLayouts/slideLayout12.xml"/><Relationship Id="rId4" Type="http://schemas.openxmlformats.org/officeDocument/2006/relationships/image" Target="../media/image43.jpg"/></Relationships>
</file>

<file path=ppt/slides/_rels/slide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2.xml"/><Relationship Id="rId4" Type="http://schemas.openxmlformats.org/officeDocument/2006/relationships/image" Target="../media/image12.jp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g"/><Relationship Id="rId1" Type="http://schemas.openxmlformats.org/officeDocument/2006/relationships/slideLayout" Target="../slideLayouts/slideLayout12.xml"/><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6.jpg"/><Relationship Id="rId7" Type="http://schemas.openxmlformats.org/officeDocument/2006/relationships/image" Target="../media/image20.pn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19.jpeg"/><Relationship Id="rId5" Type="http://schemas.openxmlformats.org/officeDocument/2006/relationships/image" Target="../media/image18.jp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12.xml"/><Relationship Id="rId5" Type="http://schemas.openxmlformats.org/officeDocument/2006/relationships/image" Target="../media/image21.png"/><Relationship Id="rId4" Type="http://schemas.openxmlformats.org/officeDocument/2006/relationships/image" Target="../media/image18.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descr="Imagen que contiene firmar, camión, calle, hombre&#10;&#10;Descripción generada automáticamente">
            <a:extLst>
              <a:ext uri="{FF2B5EF4-FFF2-40B4-BE49-F238E27FC236}">
                <a16:creationId xmlns:a16="http://schemas.microsoft.com/office/drawing/2014/main" id="{F4920D4C-72B3-4E4F-825B-3A52C4310B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750254"/>
          </a:xfrm>
          <a:prstGeom prst="rect">
            <a:avLst/>
          </a:prstGeom>
        </p:spPr>
      </p:pic>
      <p:sp>
        <p:nvSpPr>
          <p:cNvPr id="2" name="Rectángulo 1">
            <a:extLst>
              <a:ext uri="{FF2B5EF4-FFF2-40B4-BE49-F238E27FC236}">
                <a16:creationId xmlns:a16="http://schemas.microsoft.com/office/drawing/2014/main" id="{4D0ABD82-80BF-45E4-B5A8-43BBB86839BB}"/>
              </a:ext>
            </a:extLst>
          </p:cNvPr>
          <p:cNvSpPr/>
          <p:nvPr/>
        </p:nvSpPr>
        <p:spPr>
          <a:xfrm>
            <a:off x="858982" y="5361710"/>
            <a:ext cx="10231582" cy="1283090"/>
          </a:xfrm>
          <a:prstGeom prst="rect">
            <a:avLst/>
          </a:prstGeom>
          <a:solidFill>
            <a:srgbClr val="CF0A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3200" dirty="0" err="1">
                <a:latin typeface="Arial Black" panose="020B0A04020102020204" pitchFamily="34" charset="0"/>
              </a:rPr>
              <a:t>Vision</a:t>
            </a:r>
            <a:r>
              <a:rPr lang="es-CO" sz="3200" dirty="0">
                <a:latin typeface="Arial Black" panose="020B0A04020102020204" pitchFamily="34" charset="0"/>
              </a:rPr>
              <a:t> Artificial 	aplicada en la industria</a:t>
            </a:r>
          </a:p>
        </p:txBody>
      </p:sp>
    </p:spTree>
    <p:extLst>
      <p:ext uri="{BB962C8B-B14F-4D97-AF65-F5344CB8AC3E}">
        <p14:creationId xmlns:p14="http://schemas.microsoft.com/office/powerpoint/2010/main" val="16634658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2B35ED37-71C7-4AA1-A813-6F9049F35B79}"/>
              </a:ext>
            </a:extLst>
          </p:cNvPr>
          <p:cNvSpPr txBox="1"/>
          <p:nvPr/>
        </p:nvSpPr>
        <p:spPr>
          <a:xfrm>
            <a:off x="824974" y="442944"/>
            <a:ext cx="9182355" cy="523220"/>
          </a:xfrm>
          <a:prstGeom prst="rect">
            <a:avLst/>
          </a:prstGeom>
          <a:noFill/>
        </p:spPr>
        <p:txBody>
          <a:bodyPr wrap="square" rtlCol="0">
            <a:spAutoFit/>
          </a:bodyPr>
          <a:lstStyle/>
          <a:p>
            <a:r>
              <a:rPr lang="es-CO" sz="2800" b="1" dirty="0">
                <a:solidFill>
                  <a:srgbClr val="C00040"/>
                </a:solidFill>
                <a:latin typeface="DIN Pro Medium" panose="020B0604020101020102" pitchFamily="34" charset="0"/>
                <a:cs typeface="DIN Pro Medium" panose="020B0604020101020102" pitchFamily="34" charset="0"/>
              </a:rPr>
              <a:t>Fuentes de luz: Luz incandescente/halógena</a:t>
            </a:r>
          </a:p>
        </p:txBody>
      </p:sp>
      <p:pic>
        <p:nvPicPr>
          <p:cNvPr id="9" name="Imagen 8">
            <a:extLst>
              <a:ext uri="{FF2B5EF4-FFF2-40B4-BE49-F238E27FC236}">
                <a16:creationId xmlns:a16="http://schemas.microsoft.com/office/drawing/2014/main" id="{C01C4DFB-1632-45AB-96C1-C94497A8CC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8580" y="3680510"/>
            <a:ext cx="2441225" cy="1815661"/>
          </a:xfrm>
          <a:prstGeom prst="rect">
            <a:avLst/>
          </a:prstGeom>
        </p:spPr>
      </p:pic>
      <p:sp>
        <p:nvSpPr>
          <p:cNvPr id="14" name="CuadroTexto 13">
            <a:extLst>
              <a:ext uri="{FF2B5EF4-FFF2-40B4-BE49-F238E27FC236}">
                <a16:creationId xmlns:a16="http://schemas.microsoft.com/office/drawing/2014/main" id="{5EAB4A29-2B4C-4CAD-86FF-85AE725EDD1E}"/>
              </a:ext>
            </a:extLst>
          </p:cNvPr>
          <p:cNvSpPr txBox="1"/>
          <p:nvPr/>
        </p:nvSpPr>
        <p:spPr>
          <a:xfrm>
            <a:off x="321121" y="5496171"/>
            <a:ext cx="1410643" cy="369332"/>
          </a:xfrm>
          <a:prstGeom prst="rect">
            <a:avLst/>
          </a:prstGeom>
          <a:noFill/>
        </p:spPr>
        <p:txBody>
          <a:bodyPr wrap="none" rtlCol="0">
            <a:spAutoFit/>
          </a:bodyPr>
          <a:lstStyle/>
          <a:p>
            <a:r>
              <a:rPr lang="es-CO" dirty="0"/>
              <a:t>Luz halógena</a:t>
            </a:r>
          </a:p>
        </p:txBody>
      </p:sp>
      <p:pic>
        <p:nvPicPr>
          <p:cNvPr id="15" name="Imagen 14">
            <a:extLst>
              <a:ext uri="{FF2B5EF4-FFF2-40B4-BE49-F238E27FC236}">
                <a16:creationId xmlns:a16="http://schemas.microsoft.com/office/drawing/2014/main" id="{03A5AB74-8143-4127-863E-9040819287E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8622" y="1361829"/>
            <a:ext cx="2939142" cy="1657675"/>
          </a:xfrm>
          <a:prstGeom prst="rect">
            <a:avLst/>
          </a:prstGeom>
        </p:spPr>
      </p:pic>
      <p:sp>
        <p:nvSpPr>
          <p:cNvPr id="17" name="CuadroTexto 16">
            <a:extLst>
              <a:ext uri="{FF2B5EF4-FFF2-40B4-BE49-F238E27FC236}">
                <a16:creationId xmlns:a16="http://schemas.microsoft.com/office/drawing/2014/main" id="{3AAF4A5F-F942-4FD7-A2FA-A0E35C96C7B9}"/>
              </a:ext>
            </a:extLst>
          </p:cNvPr>
          <p:cNvSpPr txBox="1"/>
          <p:nvPr/>
        </p:nvSpPr>
        <p:spPr>
          <a:xfrm>
            <a:off x="298580" y="3059668"/>
            <a:ext cx="1901354" cy="369332"/>
          </a:xfrm>
          <a:prstGeom prst="rect">
            <a:avLst/>
          </a:prstGeom>
          <a:noFill/>
        </p:spPr>
        <p:txBody>
          <a:bodyPr wrap="none" rtlCol="0">
            <a:spAutoFit/>
          </a:bodyPr>
          <a:lstStyle/>
          <a:p>
            <a:r>
              <a:rPr lang="es-CO" dirty="0"/>
              <a:t>Luz incandescente</a:t>
            </a:r>
          </a:p>
        </p:txBody>
      </p:sp>
      <p:sp>
        <p:nvSpPr>
          <p:cNvPr id="16" name="CuadroTexto 15">
            <a:extLst>
              <a:ext uri="{FF2B5EF4-FFF2-40B4-BE49-F238E27FC236}">
                <a16:creationId xmlns:a16="http://schemas.microsoft.com/office/drawing/2014/main" id="{28AB550F-6810-4DE5-933C-8F9E4EE1FF47}"/>
              </a:ext>
            </a:extLst>
          </p:cNvPr>
          <p:cNvSpPr txBox="1"/>
          <p:nvPr/>
        </p:nvSpPr>
        <p:spPr>
          <a:xfrm>
            <a:off x="7478740" y="1452002"/>
            <a:ext cx="4494245" cy="3139321"/>
          </a:xfrm>
          <a:prstGeom prst="rect">
            <a:avLst/>
          </a:prstGeom>
          <a:noFill/>
        </p:spPr>
        <p:txBody>
          <a:bodyPr wrap="square">
            <a:spAutoFit/>
          </a:bodyPr>
          <a:lstStyle/>
          <a:p>
            <a:r>
              <a:rPr lang="es-CO" b="1" dirty="0"/>
              <a:t>Ventajas</a:t>
            </a:r>
          </a:p>
          <a:p>
            <a:pPr marL="285750" indent="-285750">
              <a:buFont typeface="Arial" panose="020B0604020202020204" pitchFamily="34" charset="0"/>
              <a:buChar char="•"/>
            </a:pPr>
            <a:r>
              <a:rPr lang="es-CO" dirty="0"/>
              <a:t>Fuentes de luz de alta luminosidad.</a:t>
            </a:r>
          </a:p>
          <a:p>
            <a:pPr marL="285750" indent="-285750">
              <a:buFont typeface="Arial" panose="020B0604020202020204" pitchFamily="34" charset="0"/>
              <a:buChar char="•"/>
            </a:pPr>
            <a:r>
              <a:rPr lang="es-CO" dirty="0"/>
              <a:t>Espectro continuo.</a:t>
            </a:r>
          </a:p>
          <a:p>
            <a:pPr marL="285750" indent="-285750">
              <a:buFont typeface="Arial" panose="020B0604020202020204" pitchFamily="34" charset="0"/>
              <a:buChar char="•"/>
            </a:pPr>
            <a:r>
              <a:rPr lang="es-CO" dirty="0"/>
              <a:t>Trabajo en altas temperaturas (hasta 300°C).</a:t>
            </a:r>
          </a:p>
          <a:p>
            <a:pPr marL="285750" indent="-285750">
              <a:buFont typeface="Arial" panose="020B0604020202020204" pitchFamily="34" charset="0"/>
              <a:buChar char="•"/>
            </a:pPr>
            <a:endParaRPr lang="es-CO" dirty="0"/>
          </a:p>
          <a:p>
            <a:r>
              <a:rPr lang="es-CO" b="1" dirty="0"/>
              <a:t>Desventajas</a:t>
            </a:r>
          </a:p>
          <a:p>
            <a:pPr marL="285750" indent="-285750">
              <a:buFont typeface="Arial" panose="020B0604020202020204" pitchFamily="34" charset="0"/>
              <a:buChar char="•"/>
            </a:pPr>
            <a:r>
              <a:rPr lang="es-CO" dirty="0"/>
              <a:t>Tiempo de vida (</a:t>
            </a:r>
            <a:r>
              <a:rPr lang="es-CO" dirty="0" err="1"/>
              <a:t>max</a:t>
            </a:r>
            <a:r>
              <a:rPr lang="es-CO" dirty="0"/>
              <a:t> 2000h)</a:t>
            </a:r>
          </a:p>
          <a:p>
            <a:pPr marL="285750" indent="-285750">
              <a:buFont typeface="Arial" panose="020B0604020202020204" pitchFamily="34" charset="0"/>
              <a:buChar char="•"/>
            </a:pPr>
            <a:r>
              <a:rPr lang="es-CO" dirty="0"/>
              <a:t>Baja respuesta en frecuencia por naturaleza térmica.</a:t>
            </a:r>
          </a:p>
          <a:p>
            <a:pPr marL="285750" indent="-285750">
              <a:buFont typeface="Arial" panose="020B0604020202020204" pitchFamily="34" charset="0"/>
              <a:buChar char="•"/>
            </a:pPr>
            <a:r>
              <a:rPr lang="es-CO" dirty="0"/>
              <a:t>Generan mucho calor.</a:t>
            </a:r>
          </a:p>
        </p:txBody>
      </p:sp>
      <p:pic>
        <p:nvPicPr>
          <p:cNvPr id="4" name="Imagen 3">
            <a:extLst>
              <a:ext uri="{FF2B5EF4-FFF2-40B4-BE49-F238E27FC236}">
                <a16:creationId xmlns:a16="http://schemas.microsoft.com/office/drawing/2014/main" id="{819BA8C7-1C74-45C1-B483-CA9001337F4A}"/>
              </a:ext>
            </a:extLst>
          </p:cNvPr>
          <p:cNvPicPr>
            <a:picLocks noChangeAspect="1"/>
          </p:cNvPicPr>
          <p:nvPr/>
        </p:nvPicPr>
        <p:blipFill>
          <a:blip r:embed="rId5"/>
          <a:stretch>
            <a:fillRect/>
          </a:stretch>
        </p:blipFill>
        <p:spPr>
          <a:xfrm>
            <a:off x="3177329" y="1537562"/>
            <a:ext cx="4221846" cy="3939881"/>
          </a:xfrm>
          <a:prstGeom prst="rect">
            <a:avLst/>
          </a:prstGeom>
        </p:spPr>
      </p:pic>
    </p:spTree>
    <p:extLst>
      <p:ext uri="{BB962C8B-B14F-4D97-AF65-F5344CB8AC3E}">
        <p14:creationId xmlns:p14="http://schemas.microsoft.com/office/powerpoint/2010/main" val="29942685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2B35ED37-71C7-4AA1-A813-6F9049F35B79}"/>
              </a:ext>
            </a:extLst>
          </p:cNvPr>
          <p:cNvSpPr txBox="1"/>
          <p:nvPr/>
        </p:nvSpPr>
        <p:spPr>
          <a:xfrm>
            <a:off x="824974" y="442944"/>
            <a:ext cx="9182355" cy="523220"/>
          </a:xfrm>
          <a:prstGeom prst="rect">
            <a:avLst/>
          </a:prstGeom>
          <a:noFill/>
        </p:spPr>
        <p:txBody>
          <a:bodyPr wrap="square" rtlCol="0">
            <a:spAutoFit/>
          </a:bodyPr>
          <a:lstStyle/>
          <a:p>
            <a:r>
              <a:rPr lang="es-CO" sz="2800" b="1" dirty="0">
                <a:solidFill>
                  <a:srgbClr val="C00040"/>
                </a:solidFill>
                <a:latin typeface="DIN Pro Medium" panose="020B0604020101020102" pitchFamily="34" charset="0"/>
                <a:cs typeface="DIN Pro Medium" panose="020B0604020101020102" pitchFamily="34" charset="0"/>
              </a:rPr>
              <a:t>Fuentes de luz: Luz fluorescente</a:t>
            </a:r>
          </a:p>
        </p:txBody>
      </p:sp>
      <p:sp>
        <p:nvSpPr>
          <p:cNvPr id="16" name="CuadroTexto 15">
            <a:extLst>
              <a:ext uri="{FF2B5EF4-FFF2-40B4-BE49-F238E27FC236}">
                <a16:creationId xmlns:a16="http://schemas.microsoft.com/office/drawing/2014/main" id="{28AB550F-6810-4DE5-933C-8F9E4EE1FF47}"/>
              </a:ext>
            </a:extLst>
          </p:cNvPr>
          <p:cNvSpPr txBox="1"/>
          <p:nvPr/>
        </p:nvSpPr>
        <p:spPr>
          <a:xfrm>
            <a:off x="7236145" y="1313502"/>
            <a:ext cx="4494245" cy="3416320"/>
          </a:xfrm>
          <a:prstGeom prst="rect">
            <a:avLst/>
          </a:prstGeom>
          <a:noFill/>
        </p:spPr>
        <p:txBody>
          <a:bodyPr wrap="square">
            <a:spAutoFit/>
          </a:bodyPr>
          <a:lstStyle/>
          <a:p>
            <a:r>
              <a:rPr lang="es-CO" dirty="0"/>
              <a:t>Se componen de una cápsula de vidrio que contiene diferentes gases, como el </a:t>
            </a:r>
            <a:r>
              <a:rPr lang="es-CO" dirty="0" err="1"/>
              <a:t>Argon</a:t>
            </a:r>
            <a:r>
              <a:rPr lang="es-CO" dirty="0"/>
              <a:t>, </a:t>
            </a:r>
            <a:r>
              <a:rPr lang="es-CO" dirty="0" err="1"/>
              <a:t>Néón</a:t>
            </a:r>
            <a:r>
              <a:rPr lang="es-CO" dirty="0"/>
              <a:t> y Mercurio. Al Generarse una diferencia de potencial entre los límites de la cápsula, los gases se ionizan y generan un proceso de excitación y desexcitación de electrones en sus niveles de energía que da lugar a la emisión de fotones. Debido a su principio de funcionamiento cuántico, la luz emitida está en un rango amplio del espectro pero tiene picos de intensidad en estos niveles de energía.</a:t>
            </a:r>
          </a:p>
        </p:txBody>
      </p:sp>
      <p:pic>
        <p:nvPicPr>
          <p:cNvPr id="10" name="Imagen 9">
            <a:extLst>
              <a:ext uri="{FF2B5EF4-FFF2-40B4-BE49-F238E27FC236}">
                <a16:creationId xmlns:a16="http://schemas.microsoft.com/office/drawing/2014/main" id="{F5691003-DA67-465B-8AC2-A759EE08F6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9015" y="966164"/>
            <a:ext cx="3265714" cy="1836964"/>
          </a:xfrm>
          <a:prstGeom prst="rect">
            <a:avLst/>
          </a:prstGeom>
        </p:spPr>
      </p:pic>
      <p:sp>
        <p:nvSpPr>
          <p:cNvPr id="11" name="CuadroTexto 10">
            <a:extLst>
              <a:ext uri="{FF2B5EF4-FFF2-40B4-BE49-F238E27FC236}">
                <a16:creationId xmlns:a16="http://schemas.microsoft.com/office/drawing/2014/main" id="{844FF1CA-3ACB-453A-8639-F9CC66B1C6B2}"/>
              </a:ext>
            </a:extLst>
          </p:cNvPr>
          <p:cNvSpPr txBox="1"/>
          <p:nvPr/>
        </p:nvSpPr>
        <p:spPr>
          <a:xfrm>
            <a:off x="131145" y="2836996"/>
            <a:ext cx="1720727" cy="369332"/>
          </a:xfrm>
          <a:prstGeom prst="rect">
            <a:avLst/>
          </a:prstGeom>
          <a:noFill/>
        </p:spPr>
        <p:txBody>
          <a:bodyPr wrap="none" rtlCol="0">
            <a:spAutoFit/>
          </a:bodyPr>
          <a:lstStyle/>
          <a:p>
            <a:r>
              <a:rPr lang="es-CO" dirty="0"/>
              <a:t>Luz fluorescente</a:t>
            </a:r>
          </a:p>
        </p:txBody>
      </p:sp>
      <p:pic>
        <p:nvPicPr>
          <p:cNvPr id="5" name="Imagen 4">
            <a:extLst>
              <a:ext uri="{FF2B5EF4-FFF2-40B4-BE49-F238E27FC236}">
                <a16:creationId xmlns:a16="http://schemas.microsoft.com/office/drawing/2014/main" id="{3ED8D4E3-9FD3-46A2-A4B7-C7108A7ED465}"/>
              </a:ext>
            </a:extLst>
          </p:cNvPr>
          <p:cNvPicPr>
            <a:picLocks noChangeAspect="1"/>
          </p:cNvPicPr>
          <p:nvPr/>
        </p:nvPicPr>
        <p:blipFill>
          <a:blip r:embed="rId4"/>
          <a:stretch>
            <a:fillRect/>
          </a:stretch>
        </p:blipFill>
        <p:spPr>
          <a:xfrm>
            <a:off x="1851872" y="2836996"/>
            <a:ext cx="5173909" cy="3578060"/>
          </a:xfrm>
          <a:prstGeom prst="rect">
            <a:avLst/>
          </a:prstGeom>
        </p:spPr>
      </p:pic>
    </p:spTree>
    <p:extLst>
      <p:ext uri="{BB962C8B-B14F-4D97-AF65-F5344CB8AC3E}">
        <p14:creationId xmlns:p14="http://schemas.microsoft.com/office/powerpoint/2010/main" val="36665847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2B35ED37-71C7-4AA1-A813-6F9049F35B79}"/>
              </a:ext>
            </a:extLst>
          </p:cNvPr>
          <p:cNvSpPr txBox="1"/>
          <p:nvPr/>
        </p:nvSpPr>
        <p:spPr>
          <a:xfrm>
            <a:off x="824974" y="442944"/>
            <a:ext cx="9182355" cy="523220"/>
          </a:xfrm>
          <a:prstGeom prst="rect">
            <a:avLst/>
          </a:prstGeom>
          <a:noFill/>
        </p:spPr>
        <p:txBody>
          <a:bodyPr wrap="square" rtlCol="0">
            <a:spAutoFit/>
          </a:bodyPr>
          <a:lstStyle/>
          <a:p>
            <a:r>
              <a:rPr lang="es-CO" sz="2800" b="1" dirty="0">
                <a:solidFill>
                  <a:srgbClr val="C00040"/>
                </a:solidFill>
                <a:latin typeface="DIN Pro Medium" panose="020B0604020101020102" pitchFamily="34" charset="0"/>
                <a:cs typeface="DIN Pro Medium" panose="020B0604020101020102" pitchFamily="34" charset="0"/>
              </a:rPr>
              <a:t>Fuentes de luz: Luz fluorescente</a:t>
            </a:r>
          </a:p>
        </p:txBody>
      </p:sp>
      <p:sp>
        <p:nvSpPr>
          <p:cNvPr id="16" name="CuadroTexto 15">
            <a:extLst>
              <a:ext uri="{FF2B5EF4-FFF2-40B4-BE49-F238E27FC236}">
                <a16:creationId xmlns:a16="http://schemas.microsoft.com/office/drawing/2014/main" id="{28AB550F-6810-4DE5-933C-8F9E4EE1FF47}"/>
              </a:ext>
            </a:extLst>
          </p:cNvPr>
          <p:cNvSpPr txBox="1"/>
          <p:nvPr/>
        </p:nvSpPr>
        <p:spPr>
          <a:xfrm>
            <a:off x="7236145" y="1313502"/>
            <a:ext cx="4494245" cy="3416320"/>
          </a:xfrm>
          <a:prstGeom prst="rect">
            <a:avLst/>
          </a:prstGeom>
          <a:noFill/>
        </p:spPr>
        <p:txBody>
          <a:bodyPr wrap="square">
            <a:spAutoFit/>
          </a:bodyPr>
          <a:lstStyle/>
          <a:p>
            <a:r>
              <a:rPr lang="es-CO" b="1" dirty="0"/>
              <a:t>Ventajas</a:t>
            </a:r>
          </a:p>
          <a:p>
            <a:pPr marL="285750" indent="-285750">
              <a:buFont typeface="Arial" panose="020B0604020202020204" pitchFamily="34" charset="0"/>
              <a:buChar char="•"/>
            </a:pPr>
            <a:r>
              <a:rPr lang="es-CO" dirty="0"/>
              <a:t>Económicas.</a:t>
            </a:r>
          </a:p>
          <a:p>
            <a:pPr marL="285750" indent="-285750">
              <a:buFont typeface="Arial" panose="020B0604020202020204" pitchFamily="34" charset="0"/>
              <a:buChar char="•"/>
            </a:pPr>
            <a:r>
              <a:rPr lang="es-CO" dirty="0"/>
              <a:t>Diferentes colores, dependiendo de la combinación de gases.</a:t>
            </a:r>
          </a:p>
          <a:p>
            <a:pPr marL="285750" indent="-285750">
              <a:buFont typeface="Arial" panose="020B0604020202020204" pitchFamily="34" charset="0"/>
              <a:buChar char="•"/>
            </a:pPr>
            <a:r>
              <a:rPr lang="es-CO" dirty="0"/>
              <a:t>Gran cobertura espacial.</a:t>
            </a:r>
          </a:p>
          <a:p>
            <a:pPr marL="285750" indent="-285750">
              <a:buFont typeface="Arial" panose="020B0604020202020204" pitchFamily="34" charset="0"/>
              <a:buChar char="•"/>
            </a:pPr>
            <a:endParaRPr lang="es-CO" dirty="0"/>
          </a:p>
          <a:p>
            <a:r>
              <a:rPr lang="es-CO" b="1" dirty="0"/>
              <a:t>Desventajas</a:t>
            </a:r>
          </a:p>
          <a:p>
            <a:pPr marL="285750" indent="-285750">
              <a:buFont typeface="Arial" panose="020B0604020202020204" pitchFamily="34" charset="0"/>
              <a:buChar char="•"/>
            </a:pPr>
            <a:r>
              <a:rPr lang="es-CO" dirty="0"/>
              <a:t>Poca flexibilidad en forma, debido a su característica del tubo de vidrio.</a:t>
            </a:r>
          </a:p>
          <a:p>
            <a:pPr marL="285750" indent="-285750">
              <a:buFont typeface="Arial" panose="020B0604020202020204" pitchFamily="34" charset="0"/>
              <a:buChar char="•"/>
            </a:pPr>
            <a:r>
              <a:rPr lang="es-CO" dirty="0"/>
              <a:t>Vida útil (hasta 12000h).</a:t>
            </a:r>
          </a:p>
          <a:p>
            <a:pPr marL="285750" indent="-285750">
              <a:buFont typeface="Arial" panose="020B0604020202020204" pitchFamily="34" charset="0"/>
              <a:buChar char="•"/>
            </a:pPr>
            <a:r>
              <a:rPr lang="es-CO" dirty="0"/>
              <a:t>Espectro discreto de luz.</a:t>
            </a:r>
          </a:p>
          <a:p>
            <a:pPr marL="285750" indent="-285750">
              <a:buFont typeface="Arial" panose="020B0604020202020204" pitchFamily="34" charset="0"/>
              <a:buChar char="•"/>
            </a:pPr>
            <a:r>
              <a:rPr lang="es-CO" dirty="0"/>
              <a:t>Disminución de intensidad a largo plazo.</a:t>
            </a:r>
          </a:p>
        </p:txBody>
      </p:sp>
      <p:pic>
        <p:nvPicPr>
          <p:cNvPr id="10" name="Imagen 9">
            <a:extLst>
              <a:ext uri="{FF2B5EF4-FFF2-40B4-BE49-F238E27FC236}">
                <a16:creationId xmlns:a16="http://schemas.microsoft.com/office/drawing/2014/main" id="{F5691003-DA67-465B-8AC2-A759EE08F6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9015" y="966164"/>
            <a:ext cx="3265714" cy="1836964"/>
          </a:xfrm>
          <a:prstGeom prst="rect">
            <a:avLst/>
          </a:prstGeom>
        </p:spPr>
      </p:pic>
      <p:sp>
        <p:nvSpPr>
          <p:cNvPr id="11" name="CuadroTexto 10">
            <a:extLst>
              <a:ext uri="{FF2B5EF4-FFF2-40B4-BE49-F238E27FC236}">
                <a16:creationId xmlns:a16="http://schemas.microsoft.com/office/drawing/2014/main" id="{844FF1CA-3ACB-453A-8639-F9CC66B1C6B2}"/>
              </a:ext>
            </a:extLst>
          </p:cNvPr>
          <p:cNvSpPr txBox="1"/>
          <p:nvPr/>
        </p:nvSpPr>
        <p:spPr>
          <a:xfrm>
            <a:off x="131145" y="2836996"/>
            <a:ext cx="1720727" cy="369332"/>
          </a:xfrm>
          <a:prstGeom prst="rect">
            <a:avLst/>
          </a:prstGeom>
          <a:noFill/>
        </p:spPr>
        <p:txBody>
          <a:bodyPr wrap="none" rtlCol="0">
            <a:spAutoFit/>
          </a:bodyPr>
          <a:lstStyle/>
          <a:p>
            <a:r>
              <a:rPr lang="es-CO" dirty="0"/>
              <a:t>Luz fluorescente</a:t>
            </a:r>
          </a:p>
        </p:txBody>
      </p:sp>
      <p:pic>
        <p:nvPicPr>
          <p:cNvPr id="5" name="Imagen 4">
            <a:extLst>
              <a:ext uri="{FF2B5EF4-FFF2-40B4-BE49-F238E27FC236}">
                <a16:creationId xmlns:a16="http://schemas.microsoft.com/office/drawing/2014/main" id="{3ED8D4E3-9FD3-46A2-A4B7-C7108A7ED465}"/>
              </a:ext>
            </a:extLst>
          </p:cNvPr>
          <p:cNvPicPr>
            <a:picLocks noChangeAspect="1"/>
          </p:cNvPicPr>
          <p:nvPr/>
        </p:nvPicPr>
        <p:blipFill>
          <a:blip r:embed="rId4"/>
          <a:stretch>
            <a:fillRect/>
          </a:stretch>
        </p:blipFill>
        <p:spPr>
          <a:xfrm>
            <a:off x="1851872" y="2836996"/>
            <a:ext cx="5173909" cy="3578060"/>
          </a:xfrm>
          <a:prstGeom prst="rect">
            <a:avLst/>
          </a:prstGeom>
        </p:spPr>
      </p:pic>
    </p:spTree>
    <p:extLst>
      <p:ext uri="{BB962C8B-B14F-4D97-AF65-F5344CB8AC3E}">
        <p14:creationId xmlns:p14="http://schemas.microsoft.com/office/powerpoint/2010/main" val="14720927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2B35ED37-71C7-4AA1-A813-6F9049F35B79}"/>
              </a:ext>
            </a:extLst>
          </p:cNvPr>
          <p:cNvSpPr txBox="1"/>
          <p:nvPr/>
        </p:nvSpPr>
        <p:spPr>
          <a:xfrm>
            <a:off x="824974" y="442944"/>
            <a:ext cx="9182355" cy="523220"/>
          </a:xfrm>
          <a:prstGeom prst="rect">
            <a:avLst/>
          </a:prstGeom>
          <a:noFill/>
        </p:spPr>
        <p:txBody>
          <a:bodyPr wrap="square" rtlCol="0">
            <a:spAutoFit/>
          </a:bodyPr>
          <a:lstStyle/>
          <a:p>
            <a:r>
              <a:rPr lang="es-CO" sz="2800" b="1" dirty="0">
                <a:solidFill>
                  <a:srgbClr val="C00040"/>
                </a:solidFill>
                <a:latin typeface="DIN Pro Medium" panose="020B0604020101020102" pitchFamily="34" charset="0"/>
                <a:cs typeface="DIN Pro Medium" panose="020B0604020101020102" pitchFamily="34" charset="0"/>
              </a:rPr>
              <a:t>Fuentes de luz: Luz LED</a:t>
            </a:r>
          </a:p>
        </p:txBody>
      </p:sp>
      <p:sp>
        <p:nvSpPr>
          <p:cNvPr id="16" name="CuadroTexto 15">
            <a:extLst>
              <a:ext uri="{FF2B5EF4-FFF2-40B4-BE49-F238E27FC236}">
                <a16:creationId xmlns:a16="http://schemas.microsoft.com/office/drawing/2014/main" id="{28AB550F-6810-4DE5-933C-8F9E4EE1FF47}"/>
              </a:ext>
            </a:extLst>
          </p:cNvPr>
          <p:cNvSpPr txBox="1"/>
          <p:nvPr/>
        </p:nvSpPr>
        <p:spPr>
          <a:xfrm>
            <a:off x="7236145" y="1313502"/>
            <a:ext cx="4494245" cy="3139321"/>
          </a:xfrm>
          <a:prstGeom prst="rect">
            <a:avLst/>
          </a:prstGeom>
          <a:noFill/>
        </p:spPr>
        <p:txBody>
          <a:bodyPr wrap="square">
            <a:spAutoFit/>
          </a:bodyPr>
          <a:lstStyle/>
          <a:p>
            <a:r>
              <a:rPr lang="es-CO" dirty="0"/>
              <a:t>Su principio de funcionamiento se basa en la recombinación de un par </a:t>
            </a:r>
            <a:r>
              <a:rPr lang="es-CO" dirty="0" err="1"/>
              <a:t>electron</a:t>
            </a:r>
            <a:r>
              <a:rPr lang="es-CO" dirty="0"/>
              <a:t>/hueco en la región de la unión P-N de un semiconductor. Esta desexcitación genera la emisión de fotones en diferentes longitudes de onda, limitadas por el ancho de la banda prohibida del semiconductor.</a:t>
            </a:r>
          </a:p>
          <a:p>
            <a:r>
              <a:rPr lang="es-CO" dirty="0"/>
              <a:t>Debido a que esta región puede variar dependiendo del material semiconductor, hay gran variedad de colores que se pueden generar con este tipo de luz.</a:t>
            </a:r>
          </a:p>
        </p:txBody>
      </p:sp>
      <p:pic>
        <p:nvPicPr>
          <p:cNvPr id="12" name="Picture 2" descr="Qué es y cómo se mide la vida útil de un LED? | Iluminet revista de  iluminación">
            <a:extLst>
              <a:ext uri="{FF2B5EF4-FFF2-40B4-BE49-F238E27FC236}">
                <a16:creationId xmlns:a16="http://schemas.microsoft.com/office/drawing/2014/main" id="{0F72398E-57D4-4CE9-858B-462227BB92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6200000">
            <a:off x="-376489" y="2279764"/>
            <a:ext cx="4031921" cy="2015961"/>
          </a:xfrm>
          <a:prstGeom prst="rect">
            <a:avLst/>
          </a:prstGeom>
          <a:noFill/>
          <a:extLst>
            <a:ext uri="{909E8E84-426E-40DD-AFC4-6F175D3DCCD1}">
              <a14:hiddenFill xmlns:a14="http://schemas.microsoft.com/office/drawing/2010/main">
                <a:solidFill>
                  <a:srgbClr val="FFFFFF"/>
                </a:solidFill>
              </a14:hiddenFill>
            </a:ext>
          </a:extLst>
        </p:spPr>
      </p:pic>
      <p:sp>
        <p:nvSpPr>
          <p:cNvPr id="13" name="CuadroTexto 12">
            <a:extLst>
              <a:ext uri="{FF2B5EF4-FFF2-40B4-BE49-F238E27FC236}">
                <a16:creationId xmlns:a16="http://schemas.microsoft.com/office/drawing/2014/main" id="{278A82C6-F955-4771-BC18-00574F65010A}"/>
              </a:ext>
            </a:extLst>
          </p:cNvPr>
          <p:cNvSpPr txBox="1"/>
          <p:nvPr/>
        </p:nvSpPr>
        <p:spPr>
          <a:xfrm>
            <a:off x="738263" y="5392268"/>
            <a:ext cx="901209" cy="369332"/>
          </a:xfrm>
          <a:prstGeom prst="rect">
            <a:avLst/>
          </a:prstGeom>
          <a:noFill/>
        </p:spPr>
        <p:txBody>
          <a:bodyPr wrap="square" rtlCol="0">
            <a:spAutoFit/>
          </a:bodyPr>
          <a:lstStyle/>
          <a:p>
            <a:r>
              <a:rPr lang="es-CO" dirty="0"/>
              <a:t>Luz LED</a:t>
            </a:r>
          </a:p>
        </p:txBody>
      </p:sp>
      <p:pic>
        <p:nvPicPr>
          <p:cNvPr id="14" name="Imagen 13">
            <a:extLst>
              <a:ext uri="{FF2B5EF4-FFF2-40B4-BE49-F238E27FC236}">
                <a16:creationId xmlns:a16="http://schemas.microsoft.com/office/drawing/2014/main" id="{4A217B85-62B6-41D6-9441-B3410E0B880F}"/>
              </a:ext>
            </a:extLst>
          </p:cNvPr>
          <p:cNvPicPr>
            <a:picLocks noChangeAspect="1"/>
          </p:cNvPicPr>
          <p:nvPr/>
        </p:nvPicPr>
        <p:blipFill>
          <a:blip r:embed="rId4"/>
          <a:stretch>
            <a:fillRect/>
          </a:stretch>
        </p:blipFill>
        <p:spPr>
          <a:xfrm>
            <a:off x="3181906" y="1954014"/>
            <a:ext cx="3850364" cy="4073402"/>
          </a:xfrm>
          <a:prstGeom prst="rect">
            <a:avLst/>
          </a:prstGeom>
        </p:spPr>
      </p:pic>
    </p:spTree>
    <p:extLst>
      <p:ext uri="{BB962C8B-B14F-4D97-AF65-F5344CB8AC3E}">
        <p14:creationId xmlns:p14="http://schemas.microsoft.com/office/powerpoint/2010/main" val="31603667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2B35ED37-71C7-4AA1-A813-6F9049F35B79}"/>
              </a:ext>
            </a:extLst>
          </p:cNvPr>
          <p:cNvSpPr txBox="1"/>
          <p:nvPr/>
        </p:nvSpPr>
        <p:spPr>
          <a:xfrm>
            <a:off x="824974" y="442944"/>
            <a:ext cx="9182355" cy="523220"/>
          </a:xfrm>
          <a:prstGeom prst="rect">
            <a:avLst/>
          </a:prstGeom>
          <a:noFill/>
        </p:spPr>
        <p:txBody>
          <a:bodyPr wrap="square" rtlCol="0">
            <a:spAutoFit/>
          </a:bodyPr>
          <a:lstStyle/>
          <a:p>
            <a:r>
              <a:rPr lang="es-CO" sz="2800" b="1" dirty="0">
                <a:solidFill>
                  <a:srgbClr val="C00040"/>
                </a:solidFill>
                <a:latin typeface="DIN Pro Medium" panose="020B0604020101020102" pitchFamily="34" charset="0"/>
                <a:cs typeface="DIN Pro Medium" panose="020B0604020101020102" pitchFamily="34" charset="0"/>
              </a:rPr>
              <a:t>Fuentes de luz: Luz LED</a:t>
            </a:r>
          </a:p>
        </p:txBody>
      </p:sp>
      <p:sp>
        <p:nvSpPr>
          <p:cNvPr id="16" name="CuadroTexto 15">
            <a:extLst>
              <a:ext uri="{FF2B5EF4-FFF2-40B4-BE49-F238E27FC236}">
                <a16:creationId xmlns:a16="http://schemas.microsoft.com/office/drawing/2014/main" id="{28AB550F-6810-4DE5-933C-8F9E4EE1FF47}"/>
              </a:ext>
            </a:extLst>
          </p:cNvPr>
          <p:cNvSpPr txBox="1"/>
          <p:nvPr/>
        </p:nvSpPr>
        <p:spPr>
          <a:xfrm>
            <a:off x="7338782" y="333090"/>
            <a:ext cx="4651055" cy="5909310"/>
          </a:xfrm>
          <a:prstGeom prst="rect">
            <a:avLst/>
          </a:prstGeom>
          <a:noFill/>
        </p:spPr>
        <p:txBody>
          <a:bodyPr wrap="square">
            <a:spAutoFit/>
          </a:bodyPr>
          <a:lstStyle/>
          <a:p>
            <a:r>
              <a:rPr lang="es-CO" b="1" dirty="0"/>
              <a:t>Ventajas</a:t>
            </a:r>
          </a:p>
          <a:p>
            <a:pPr marL="285750" indent="-285750">
              <a:buFont typeface="Arial" panose="020B0604020202020204" pitchFamily="34" charset="0"/>
              <a:buChar char="•"/>
            </a:pPr>
            <a:endParaRPr lang="es-CO" dirty="0"/>
          </a:p>
          <a:p>
            <a:pPr marL="285750" indent="-285750">
              <a:buFont typeface="Arial" panose="020B0604020202020204" pitchFamily="34" charset="0"/>
              <a:buChar char="•"/>
            </a:pPr>
            <a:r>
              <a:rPr lang="es-CO" dirty="0"/>
              <a:t>Diseñados para la industria.</a:t>
            </a:r>
          </a:p>
          <a:p>
            <a:pPr marL="285750" indent="-285750">
              <a:buFont typeface="Arial" panose="020B0604020202020204" pitchFamily="34" charset="0"/>
              <a:buChar char="•"/>
            </a:pPr>
            <a:r>
              <a:rPr lang="es-CO" dirty="0"/>
              <a:t>Vida útil hasta de 100.000h.</a:t>
            </a:r>
          </a:p>
          <a:p>
            <a:pPr marL="285750" indent="-285750">
              <a:buFont typeface="Arial" panose="020B0604020202020204" pitchFamily="34" charset="0"/>
              <a:buChar char="•"/>
            </a:pPr>
            <a:r>
              <a:rPr lang="es-CO" dirty="0"/>
              <a:t>Resistentes a las vibraciones.</a:t>
            </a:r>
          </a:p>
          <a:p>
            <a:pPr marL="285750" indent="-285750">
              <a:buFont typeface="Arial" panose="020B0604020202020204" pitchFamily="34" charset="0"/>
              <a:buChar char="•"/>
            </a:pPr>
            <a:r>
              <a:rPr lang="es-CO" dirty="0"/>
              <a:t>Luz casi monocromática, exceptuando los </a:t>
            </a:r>
            <a:r>
              <a:rPr lang="es-CO" dirty="0" err="1"/>
              <a:t>LEDs</a:t>
            </a:r>
            <a:r>
              <a:rPr lang="es-CO" dirty="0"/>
              <a:t> blancos.</a:t>
            </a:r>
          </a:p>
          <a:p>
            <a:pPr marL="285750" indent="-285750">
              <a:buFont typeface="Arial" panose="020B0604020202020204" pitchFamily="34" charset="0"/>
              <a:buChar char="•"/>
            </a:pPr>
            <a:r>
              <a:rPr lang="es-CO" dirty="0"/>
              <a:t>Control eléctrico ideal.</a:t>
            </a:r>
          </a:p>
          <a:p>
            <a:pPr marL="285750" indent="-285750">
              <a:buFont typeface="Arial" panose="020B0604020202020204" pitchFamily="34" charset="0"/>
              <a:buChar char="•"/>
            </a:pPr>
            <a:r>
              <a:rPr lang="es-CO" dirty="0"/>
              <a:t>Alta respuesta en frecuencia (Hasta MHz).</a:t>
            </a:r>
          </a:p>
          <a:p>
            <a:pPr marL="285750" indent="-285750">
              <a:buFont typeface="Arial" panose="020B0604020202020204" pitchFamily="34" charset="0"/>
              <a:buChar char="•"/>
            </a:pPr>
            <a:r>
              <a:rPr lang="es-CO" dirty="0"/>
              <a:t>Generación de diversas arquitecturas de iluminación.</a:t>
            </a:r>
          </a:p>
          <a:p>
            <a:pPr marL="285750" indent="-285750">
              <a:buFont typeface="Arial" panose="020B0604020202020204" pitchFamily="34" charset="0"/>
              <a:buChar char="•"/>
            </a:pPr>
            <a:r>
              <a:rPr lang="es-CO" dirty="0"/>
              <a:t>Posible la iluminación con mezcla de colores.</a:t>
            </a:r>
          </a:p>
          <a:p>
            <a:pPr marL="285750" indent="-285750">
              <a:buFont typeface="Arial" panose="020B0604020202020204" pitchFamily="34" charset="0"/>
              <a:buChar char="•"/>
            </a:pPr>
            <a:r>
              <a:rPr lang="es-CO" dirty="0"/>
              <a:t>Alta eficiencia, bajos voltajes.</a:t>
            </a:r>
          </a:p>
          <a:p>
            <a:pPr marL="285750" indent="-285750">
              <a:buFont typeface="Arial" panose="020B0604020202020204" pitchFamily="34" charset="0"/>
              <a:buChar char="•"/>
            </a:pPr>
            <a:endParaRPr lang="es-CO" dirty="0"/>
          </a:p>
          <a:p>
            <a:r>
              <a:rPr lang="es-CO" b="1" dirty="0"/>
              <a:t>Desventajas</a:t>
            </a:r>
          </a:p>
          <a:p>
            <a:endParaRPr lang="es-CO" b="1" dirty="0"/>
          </a:p>
          <a:p>
            <a:pPr marL="285750" indent="-285750">
              <a:buFont typeface="Arial" panose="020B0604020202020204" pitchFamily="34" charset="0"/>
              <a:buChar char="•"/>
            </a:pPr>
            <a:r>
              <a:rPr lang="es-CO" dirty="0"/>
              <a:t>Cambio de color con la edad.</a:t>
            </a:r>
          </a:p>
          <a:p>
            <a:pPr marL="285750" indent="-285750">
              <a:buFont typeface="Arial" panose="020B0604020202020204" pitchFamily="34" charset="0"/>
              <a:buChar char="•"/>
            </a:pPr>
            <a:r>
              <a:rPr lang="es-CO" dirty="0"/>
              <a:t>Luz blanca no homogénea, depende de condiciones de manufactura.</a:t>
            </a:r>
          </a:p>
          <a:p>
            <a:pPr marL="285750" indent="-285750">
              <a:buFont typeface="Arial" panose="020B0604020202020204" pitchFamily="34" charset="0"/>
              <a:buChar char="•"/>
            </a:pPr>
            <a:r>
              <a:rPr lang="es-CO" dirty="0"/>
              <a:t>Bajas temperaturas de trabajo (hasta 60°C).</a:t>
            </a:r>
          </a:p>
          <a:p>
            <a:endParaRPr lang="es-CO" dirty="0"/>
          </a:p>
        </p:txBody>
      </p:sp>
      <p:pic>
        <p:nvPicPr>
          <p:cNvPr id="7" name="Picture 2" descr="Qué es y cómo se mide la vida útil de un LED? | Iluminet revista de  iluminación">
            <a:extLst>
              <a:ext uri="{FF2B5EF4-FFF2-40B4-BE49-F238E27FC236}">
                <a16:creationId xmlns:a16="http://schemas.microsoft.com/office/drawing/2014/main" id="{9CEE0A72-6C20-4AC9-834C-F916D0E94B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6200000">
            <a:off x="-376489" y="2279764"/>
            <a:ext cx="4031921" cy="2015961"/>
          </a:xfrm>
          <a:prstGeom prst="rect">
            <a:avLst/>
          </a:prstGeom>
          <a:noFill/>
          <a:extLst>
            <a:ext uri="{909E8E84-426E-40DD-AFC4-6F175D3DCCD1}">
              <a14:hiddenFill xmlns:a14="http://schemas.microsoft.com/office/drawing/2010/main">
                <a:solidFill>
                  <a:srgbClr val="FFFFFF"/>
                </a:solidFill>
              </a14:hiddenFill>
            </a:ext>
          </a:extLst>
        </p:spPr>
      </p:pic>
      <p:sp>
        <p:nvSpPr>
          <p:cNvPr id="8" name="CuadroTexto 7">
            <a:extLst>
              <a:ext uri="{FF2B5EF4-FFF2-40B4-BE49-F238E27FC236}">
                <a16:creationId xmlns:a16="http://schemas.microsoft.com/office/drawing/2014/main" id="{C6ED2771-3DE4-41F1-B715-04F050C531AB}"/>
              </a:ext>
            </a:extLst>
          </p:cNvPr>
          <p:cNvSpPr txBox="1"/>
          <p:nvPr/>
        </p:nvSpPr>
        <p:spPr>
          <a:xfrm>
            <a:off x="738263" y="5392268"/>
            <a:ext cx="901209" cy="369332"/>
          </a:xfrm>
          <a:prstGeom prst="rect">
            <a:avLst/>
          </a:prstGeom>
          <a:noFill/>
        </p:spPr>
        <p:txBody>
          <a:bodyPr wrap="square" rtlCol="0">
            <a:spAutoFit/>
          </a:bodyPr>
          <a:lstStyle/>
          <a:p>
            <a:r>
              <a:rPr lang="es-CO" dirty="0"/>
              <a:t>Luz LED</a:t>
            </a:r>
          </a:p>
        </p:txBody>
      </p:sp>
      <p:pic>
        <p:nvPicPr>
          <p:cNvPr id="4" name="Imagen 3">
            <a:extLst>
              <a:ext uri="{FF2B5EF4-FFF2-40B4-BE49-F238E27FC236}">
                <a16:creationId xmlns:a16="http://schemas.microsoft.com/office/drawing/2014/main" id="{573703EA-A500-420A-8FF8-F250AEAD9A61}"/>
              </a:ext>
            </a:extLst>
          </p:cNvPr>
          <p:cNvPicPr>
            <a:picLocks noChangeAspect="1"/>
          </p:cNvPicPr>
          <p:nvPr/>
        </p:nvPicPr>
        <p:blipFill>
          <a:blip r:embed="rId4"/>
          <a:stretch>
            <a:fillRect/>
          </a:stretch>
        </p:blipFill>
        <p:spPr>
          <a:xfrm>
            <a:off x="3181906" y="1954014"/>
            <a:ext cx="3850364" cy="4073402"/>
          </a:xfrm>
          <a:prstGeom prst="rect">
            <a:avLst/>
          </a:prstGeom>
        </p:spPr>
      </p:pic>
    </p:spTree>
    <p:extLst>
      <p:ext uri="{BB962C8B-B14F-4D97-AF65-F5344CB8AC3E}">
        <p14:creationId xmlns:p14="http://schemas.microsoft.com/office/powerpoint/2010/main" val="42183990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2B35ED37-71C7-4AA1-A813-6F9049F35B79}"/>
              </a:ext>
            </a:extLst>
          </p:cNvPr>
          <p:cNvSpPr txBox="1"/>
          <p:nvPr/>
        </p:nvSpPr>
        <p:spPr>
          <a:xfrm>
            <a:off x="824974" y="442944"/>
            <a:ext cx="9182355" cy="523220"/>
          </a:xfrm>
          <a:prstGeom prst="rect">
            <a:avLst/>
          </a:prstGeom>
          <a:noFill/>
        </p:spPr>
        <p:txBody>
          <a:bodyPr wrap="square" rtlCol="0">
            <a:spAutoFit/>
          </a:bodyPr>
          <a:lstStyle/>
          <a:p>
            <a:r>
              <a:rPr lang="es-CO" sz="2800" b="1" dirty="0">
                <a:solidFill>
                  <a:srgbClr val="C00040"/>
                </a:solidFill>
                <a:latin typeface="DIN Pro Medium" panose="020B0604020101020102" pitchFamily="34" charset="0"/>
                <a:cs typeface="DIN Pro Medium" panose="020B0604020101020102" pitchFamily="34" charset="0"/>
              </a:rPr>
              <a:t>Fuentes de luz: Laser</a:t>
            </a:r>
          </a:p>
        </p:txBody>
      </p:sp>
      <p:sp>
        <p:nvSpPr>
          <p:cNvPr id="16" name="CuadroTexto 15">
            <a:extLst>
              <a:ext uri="{FF2B5EF4-FFF2-40B4-BE49-F238E27FC236}">
                <a16:creationId xmlns:a16="http://schemas.microsoft.com/office/drawing/2014/main" id="{28AB550F-6810-4DE5-933C-8F9E4EE1FF47}"/>
              </a:ext>
            </a:extLst>
          </p:cNvPr>
          <p:cNvSpPr txBox="1"/>
          <p:nvPr/>
        </p:nvSpPr>
        <p:spPr>
          <a:xfrm>
            <a:off x="6881581" y="1460274"/>
            <a:ext cx="4651055" cy="3416320"/>
          </a:xfrm>
          <a:prstGeom prst="rect">
            <a:avLst/>
          </a:prstGeom>
          <a:noFill/>
        </p:spPr>
        <p:txBody>
          <a:bodyPr wrap="square">
            <a:spAutoFit/>
          </a:bodyPr>
          <a:lstStyle/>
          <a:p>
            <a:r>
              <a:rPr lang="es-CO" dirty="0"/>
              <a:t>Usada en casos específicos donde se requiere el uso de iluminación estructurada y altamente monocromática. Su principio de funcionamiento se basa en la emisión estimulada de fotones en un material particular, el cual genera estos fotones de solo una longitud de onda y los emite con alta coherencia y de manera puntual a lo largo del espacio. Es usada principalmente en las aplicaciones de perfilación 3D y de iluminación estructurada.</a:t>
            </a:r>
          </a:p>
          <a:p>
            <a:endParaRPr lang="es-CO" dirty="0"/>
          </a:p>
        </p:txBody>
      </p:sp>
      <p:sp>
        <p:nvSpPr>
          <p:cNvPr id="8" name="CuadroTexto 7">
            <a:extLst>
              <a:ext uri="{FF2B5EF4-FFF2-40B4-BE49-F238E27FC236}">
                <a16:creationId xmlns:a16="http://schemas.microsoft.com/office/drawing/2014/main" id="{C6ED2771-3DE4-41F1-B715-04F050C531AB}"/>
              </a:ext>
            </a:extLst>
          </p:cNvPr>
          <p:cNvSpPr txBox="1"/>
          <p:nvPr/>
        </p:nvSpPr>
        <p:spPr>
          <a:xfrm>
            <a:off x="738263" y="5392268"/>
            <a:ext cx="1323802" cy="369332"/>
          </a:xfrm>
          <a:prstGeom prst="rect">
            <a:avLst/>
          </a:prstGeom>
          <a:noFill/>
        </p:spPr>
        <p:txBody>
          <a:bodyPr wrap="square" rtlCol="0">
            <a:spAutoFit/>
          </a:bodyPr>
          <a:lstStyle/>
          <a:p>
            <a:r>
              <a:rPr lang="es-CO" dirty="0"/>
              <a:t>Luz Laser</a:t>
            </a:r>
          </a:p>
        </p:txBody>
      </p:sp>
      <p:pic>
        <p:nvPicPr>
          <p:cNvPr id="6" name="Imagen 5">
            <a:extLst>
              <a:ext uri="{FF2B5EF4-FFF2-40B4-BE49-F238E27FC236}">
                <a16:creationId xmlns:a16="http://schemas.microsoft.com/office/drawing/2014/main" id="{A5BA1A38-9678-4C72-9C85-6E719F830A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8263" y="1460274"/>
            <a:ext cx="5242659" cy="3931994"/>
          </a:xfrm>
          <a:prstGeom prst="rect">
            <a:avLst/>
          </a:prstGeom>
        </p:spPr>
      </p:pic>
    </p:spTree>
    <p:extLst>
      <p:ext uri="{BB962C8B-B14F-4D97-AF65-F5344CB8AC3E}">
        <p14:creationId xmlns:p14="http://schemas.microsoft.com/office/powerpoint/2010/main" val="40614192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2B35ED37-71C7-4AA1-A813-6F9049F35B79}"/>
              </a:ext>
            </a:extLst>
          </p:cNvPr>
          <p:cNvSpPr txBox="1"/>
          <p:nvPr/>
        </p:nvSpPr>
        <p:spPr>
          <a:xfrm>
            <a:off x="824974" y="442944"/>
            <a:ext cx="9182355" cy="523220"/>
          </a:xfrm>
          <a:prstGeom prst="rect">
            <a:avLst/>
          </a:prstGeom>
          <a:noFill/>
        </p:spPr>
        <p:txBody>
          <a:bodyPr wrap="square" rtlCol="0">
            <a:spAutoFit/>
          </a:bodyPr>
          <a:lstStyle/>
          <a:p>
            <a:r>
              <a:rPr lang="es-CO" sz="2800" b="1" dirty="0">
                <a:solidFill>
                  <a:srgbClr val="C00040"/>
                </a:solidFill>
                <a:latin typeface="DIN Pro Medium" panose="020B0604020101020102" pitchFamily="34" charset="0"/>
                <a:cs typeface="DIN Pro Medium" panose="020B0604020101020102" pitchFamily="34" charset="0"/>
              </a:rPr>
              <a:t>Fuentes de luz: Rendimiento general</a:t>
            </a:r>
          </a:p>
        </p:txBody>
      </p:sp>
      <p:pic>
        <p:nvPicPr>
          <p:cNvPr id="7" name="Imagen 6">
            <a:extLst>
              <a:ext uri="{FF2B5EF4-FFF2-40B4-BE49-F238E27FC236}">
                <a16:creationId xmlns:a16="http://schemas.microsoft.com/office/drawing/2014/main" id="{01B7B948-DE0A-4919-BB2F-FEC0745523EC}"/>
              </a:ext>
            </a:extLst>
          </p:cNvPr>
          <p:cNvPicPr>
            <a:picLocks noChangeAspect="1"/>
          </p:cNvPicPr>
          <p:nvPr/>
        </p:nvPicPr>
        <p:blipFill>
          <a:blip r:embed="rId3"/>
          <a:stretch>
            <a:fillRect/>
          </a:stretch>
        </p:blipFill>
        <p:spPr>
          <a:xfrm>
            <a:off x="2292008" y="1107023"/>
            <a:ext cx="6945298" cy="5177404"/>
          </a:xfrm>
          <a:prstGeom prst="rect">
            <a:avLst/>
          </a:prstGeom>
        </p:spPr>
      </p:pic>
    </p:spTree>
    <p:extLst>
      <p:ext uri="{BB962C8B-B14F-4D97-AF65-F5344CB8AC3E}">
        <p14:creationId xmlns:p14="http://schemas.microsoft.com/office/powerpoint/2010/main" val="10300572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2B35ED37-71C7-4AA1-A813-6F9049F35B79}"/>
              </a:ext>
            </a:extLst>
          </p:cNvPr>
          <p:cNvSpPr txBox="1"/>
          <p:nvPr/>
        </p:nvSpPr>
        <p:spPr>
          <a:xfrm>
            <a:off x="824974" y="442944"/>
            <a:ext cx="9182355" cy="523220"/>
          </a:xfrm>
          <a:prstGeom prst="rect">
            <a:avLst/>
          </a:prstGeom>
          <a:noFill/>
        </p:spPr>
        <p:txBody>
          <a:bodyPr wrap="square" rtlCol="0">
            <a:spAutoFit/>
          </a:bodyPr>
          <a:lstStyle/>
          <a:p>
            <a:r>
              <a:rPr lang="es-CO" sz="2800" b="1" dirty="0">
                <a:solidFill>
                  <a:srgbClr val="C00040"/>
                </a:solidFill>
                <a:latin typeface="DIN Pro Medium" panose="020B0604020101020102" pitchFamily="34" charset="0"/>
                <a:cs typeface="DIN Pro Medium" panose="020B0604020101020102" pitchFamily="34" charset="0"/>
              </a:rPr>
              <a:t>Configuraciones básicas de iluminación</a:t>
            </a:r>
          </a:p>
        </p:txBody>
      </p:sp>
      <p:pic>
        <p:nvPicPr>
          <p:cNvPr id="4" name="Imagen 3">
            <a:extLst>
              <a:ext uri="{FF2B5EF4-FFF2-40B4-BE49-F238E27FC236}">
                <a16:creationId xmlns:a16="http://schemas.microsoft.com/office/drawing/2014/main" id="{7795CCE1-9FCA-40A9-A4D4-FE6EA70D21F5}"/>
              </a:ext>
            </a:extLst>
          </p:cNvPr>
          <p:cNvPicPr>
            <a:picLocks noChangeAspect="1"/>
          </p:cNvPicPr>
          <p:nvPr/>
        </p:nvPicPr>
        <p:blipFill>
          <a:blip r:embed="rId3"/>
          <a:stretch>
            <a:fillRect/>
          </a:stretch>
        </p:blipFill>
        <p:spPr>
          <a:xfrm>
            <a:off x="1438401" y="1024714"/>
            <a:ext cx="4981059" cy="5390342"/>
          </a:xfrm>
          <a:prstGeom prst="rect">
            <a:avLst/>
          </a:prstGeom>
        </p:spPr>
      </p:pic>
      <p:sp>
        <p:nvSpPr>
          <p:cNvPr id="5" name="CuadroTexto 4">
            <a:extLst>
              <a:ext uri="{FF2B5EF4-FFF2-40B4-BE49-F238E27FC236}">
                <a16:creationId xmlns:a16="http://schemas.microsoft.com/office/drawing/2014/main" id="{9DC200A9-4C62-45C4-93E7-34B5A9195E99}"/>
              </a:ext>
            </a:extLst>
          </p:cNvPr>
          <p:cNvSpPr txBox="1"/>
          <p:nvPr/>
        </p:nvSpPr>
        <p:spPr>
          <a:xfrm>
            <a:off x="7193902" y="1520890"/>
            <a:ext cx="3797559" cy="1754326"/>
          </a:xfrm>
          <a:prstGeom prst="rect">
            <a:avLst/>
          </a:prstGeom>
          <a:noFill/>
        </p:spPr>
        <p:txBody>
          <a:bodyPr wrap="square" rtlCol="0">
            <a:spAutoFit/>
          </a:bodyPr>
          <a:lstStyle/>
          <a:p>
            <a:r>
              <a:rPr lang="es-CO" dirty="0"/>
              <a:t>Las iluminaciones pueden ser configuradas de múltiples maneras, esto con el fin de resaltar de manera apropiada los diferentes defectos y características que se desean detectar en el objeto a analizar.</a:t>
            </a:r>
          </a:p>
        </p:txBody>
      </p:sp>
    </p:spTree>
    <p:extLst>
      <p:ext uri="{BB962C8B-B14F-4D97-AF65-F5344CB8AC3E}">
        <p14:creationId xmlns:p14="http://schemas.microsoft.com/office/powerpoint/2010/main" val="36592731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2B35ED37-71C7-4AA1-A813-6F9049F35B79}"/>
              </a:ext>
            </a:extLst>
          </p:cNvPr>
          <p:cNvSpPr txBox="1"/>
          <p:nvPr/>
        </p:nvSpPr>
        <p:spPr>
          <a:xfrm>
            <a:off x="824974" y="442944"/>
            <a:ext cx="9182355" cy="523220"/>
          </a:xfrm>
          <a:prstGeom prst="rect">
            <a:avLst/>
          </a:prstGeom>
          <a:noFill/>
        </p:spPr>
        <p:txBody>
          <a:bodyPr wrap="square" rtlCol="0">
            <a:spAutoFit/>
          </a:bodyPr>
          <a:lstStyle/>
          <a:p>
            <a:r>
              <a:rPr lang="es-CO" sz="2800" b="1" dirty="0">
                <a:solidFill>
                  <a:srgbClr val="C00040"/>
                </a:solidFill>
                <a:latin typeface="DIN Pro Medium" panose="020B0604020101020102" pitchFamily="34" charset="0"/>
                <a:cs typeface="DIN Pro Medium" panose="020B0604020101020102" pitchFamily="34" charset="0"/>
              </a:rPr>
              <a:t>Configuraciones básicas de iluminación: Campo brillante</a:t>
            </a:r>
          </a:p>
        </p:txBody>
      </p:sp>
      <p:sp>
        <p:nvSpPr>
          <p:cNvPr id="5" name="CuadroTexto 4">
            <a:extLst>
              <a:ext uri="{FF2B5EF4-FFF2-40B4-BE49-F238E27FC236}">
                <a16:creationId xmlns:a16="http://schemas.microsoft.com/office/drawing/2014/main" id="{9DC200A9-4C62-45C4-93E7-34B5A9195E99}"/>
              </a:ext>
            </a:extLst>
          </p:cNvPr>
          <p:cNvSpPr txBox="1"/>
          <p:nvPr/>
        </p:nvSpPr>
        <p:spPr>
          <a:xfrm>
            <a:off x="7193902" y="1520890"/>
            <a:ext cx="3797559" cy="3416320"/>
          </a:xfrm>
          <a:prstGeom prst="rect">
            <a:avLst/>
          </a:prstGeom>
          <a:noFill/>
        </p:spPr>
        <p:txBody>
          <a:bodyPr wrap="square" rtlCol="0">
            <a:spAutoFit/>
          </a:bodyPr>
          <a:lstStyle/>
          <a:p>
            <a:r>
              <a:rPr lang="es-CO" dirty="0"/>
              <a:t>El método de iluminación por campo brillante consta de iluminar el objeto de manera directa, de tal manera que los rayos de luz reflejados en el objeto lleguen de manera directa a nuestro sistema de formación de imágenes. Como resultado, hay una gran iluminancia generada con este método pero hay que tener cuidado con las superficies de alta reflexión especular, ya que generan bastantes brillos no deseados.</a:t>
            </a:r>
          </a:p>
        </p:txBody>
      </p:sp>
      <p:pic>
        <p:nvPicPr>
          <p:cNvPr id="6" name="Imagen 5">
            <a:extLst>
              <a:ext uri="{FF2B5EF4-FFF2-40B4-BE49-F238E27FC236}">
                <a16:creationId xmlns:a16="http://schemas.microsoft.com/office/drawing/2014/main" id="{EBDE0C67-D110-473A-9BC7-CD98AEF0EF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4974" y="1799717"/>
            <a:ext cx="6172102" cy="3696014"/>
          </a:xfrm>
          <a:prstGeom prst="rect">
            <a:avLst/>
          </a:prstGeom>
        </p:spPr>
      </p:pic>
    </p:spTree>
    <p:extLst>
      <p:ext uri="{BB962C8B-B14F-4D97-AF65-F5344CB8AC3E}">
        <p14:creationId xmlns:p14="http://schemas.microsoft.com/office/powerpoint/2010/main" val="28205947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2B35ED37-71C7-4AA1-A813-6F9049F35B79}"/>
              </a:ext>
            </a:extLst>
          </p:cNvPr>
          <p:cNvSpPr txBox="1"/>
          <p:nvPr/>
        </p:nvSpPr>
        <p:spPr>
          <a:xfrm>
            <a:off x="824974" y="442944"/>
            <a:ext cx="9182355" cy="523220"/>
          </a:xfrm>
          <a:prstGeom prst="rect">
            <a:avLst/>
          </a:prstGeom>
          <a:noFill/>
        </p:spPr>
        <p:txBody>
          <a:bodyPr wrap="square" rtlCol="0">
            <a:spAutoFit/>
          </a:bodyPr>
          <a:lstStyle/>
          <a:p>
            <a:r>
              <a:rPr lang="es-CO" sz="2800" b="1" dirty="0">
                <a:solidFill>
                  <a:srgbClr val="C00040"/>
                </a:solidFill>
                <a:latin typeface="DIN Pro Medium" panose="020B0604020101020102" pitchFamily="34" charset="0"/>
                <a:cs typeface="DIN Pro Medium" panose="020B0604020101020102" pitchFamily="34" charset="0"/>
              </a:rPr>
              <a:t>Configuraciones básicas de iluminación: Campo oscuro</a:t>
            </a:r>
          </a:p>
        </p:txBody>
      </p:sp>
      <p:sp>
        <p:nvSpPr>
          <p:cNvPr id="5" name="CuadroTexto 4">
            <a:extLst>
              <a:ext uri="{FF2B5EF4-FFF2-40B4-BE49-F238E27FC236}">
                <a16:creationId xmlns:a16="http://schemas.microsoft.com/office/drawing/2014/main" id="{9DC200A9-4C62-45C4-93E7-34B5A9195E99}"/>
              </a:ext>
            </a:extLst>
          </p:cNvPr>
          <p:cNvSpPr txBox="1"/>
          <p:nvPr/>
        </p:nvSpPr>
        <p:spPr>
          <a:xfrm>
            <a:off x="7193902" y="1520890"/>
            <a:ext cx="3797559" cy="2585323"/>
          </a:xfrm>
          <a:prstGeom prst="rect">
            <a:avLst/>
          </a:prstGeom>
          <a:noFill/>
        </p:spPr>
        <p:txBody>
          <a:bodyPr wrap="square" rtlCol="0">
            <a:spAutoFit/>
          </a:bodyPr>
          <a:lstStyle/>
          <a:p>
            <a:r>
              <a:rPr lang="es-CO" dirty="0"/>
              <a:t>El método de iluminación por campo oscuro consta en que los rayos que inciden en el objeto a analizar no se reflejen directamente al sistema formador de imágenes, lo que implica que hay menos intensidad de luz disponible pero nos va a mostrar más sobre los defectos superficiales que puede tener este objeto.</a:t>
            </a:r>
          </a:p>
        </p:txBody>
      </p:sp>
      <p:pic>
        <p:nvPicPr>
          <p:cNvPr id="8" name="Imagen 7">
            <a:extLst>
              <a:ext uri="{FF2B5EF4-FFF2-40B4-BE49-F238E27FC236}">
                <a16:creationId xmlns:a16="http://schemas.microsoft.com/office/drawing/2014/main" id="{5F7874F8-7B29-4FCE-8962-FB9ABDCD66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8906" y="1944955"/>
            <a:ext cx="6604334" cy="2992255"/>
          </a:xfrm>
          <a:prstGeom prst="rect">
            <a:avLst/>
          </a:prstGeom>
        </p:spPr>
      </p:pic>
    </p:spTree>
    <p:extLst>
      <p:ext uri="{BB962C8B-B14F-4D97-AF65-F5344CB8AC3E}">
        <p14:creationId xmlns:p14="http://schemas.microsoft.com/office/powerpoint/2010/main" val="26495924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2B35ED37-71C7-4AA1-A813-6F9049F35B79}"/>
              </a:ext>
            </a:extLst>
          </p:cNvPr>
          <p:cNvSpPr txBox="1"/>
          <p:nvPr/>
        </p:nvSpPr>
        <p:spPr>
          <a:xfrm>
            <a:off x="824974" y="442944"/>
            <a:ext cx="9182355" cy="523220"/>
          </a:xfrm>
          <a:prstGeom prst="rect">
            <a:avLst/>
          </a:prstGeom>
          <a:noFill/>
        </p:spPr>
        <p:txBody>
          <a:bodyPr wrap="square" rtlCol="0">
            <a:spAutoFit/>
          </a:bodyPr>
          <a:lstStyle/>
          <a:p>
            <a:r>
              <a:rPr lang="es-CO" sz="2800" b="1" dirty="0">
                <a:solidFill>
                  <a:srgbClr val="C00040"/>
                </a:solidFill>
                <a:latin typeface="DIN Pro Medium" panose="020B0604020101020102" pitchFamily="34" charset="0"/>
                <a:cs typeface="DIN Pro Medium" panose="020B0604020101020102" pitchFamily="34" charset="0"/>
              </a:rPr>
              <a:t>Iluminación en visión artificial</a:t>
            </a:r>
          </a:p>
        </p:txBody>
      </p:sp>
      <p:sp>
        <p:nvSpPr>
          <p:cNvPr id="7" name="CuadroTexto 6">
            <a:extLst>
              <a:ext uri="{FF2B5EF4-FFF2-40B4-BE49-F238E27FC236}">
                <a16:creationId xmlns:a16="http://schemas.microsoft.com/office/drawing/2014/main" id="{94835734-4467-4383-996F-36C416E8981D}"/>
              </a:ext>
            </a:extLst>
          </p:cNvPr>
          <p:cNvSpPr txBox="1"/>
          <p:nvPr/>
        </p:nvSpPr>
        <p:spPr>
          <a:xfrm>
            <a:off x="7822658" y="1212973"/>
            <a:ext cx="3544368" cy="2554545"/>
          </a:xfrm>
          <a:prstGeom prst="rect">
            <a:avLst/>
          </a:prstGeom>
          <a:noFill/>
        </p:spPr>
        <p:txBody>
          <a:bodyPr wrap="square">
            <a:spAutoFit/>
          </a:bodyPr>
          <a:lstStyle/>
          <a:p>
            <a:r>
              <a:rPr lang="es-CO" sz="2000" b="0" dirty="0"/>
              <a:t>Es la parte más importante del hardware del sistema, ya que a </a:t>
            </a:r>
            <a:r>
              <a:rPr lang="es-CO" sz="2000" dirty="0"/>
              <a:t>partir de ella se define la complejidad del algoritmo de resolución. Una mala iluminación es el camino explícito a dolores de cabeza en el código.</a:t>
            </a:r>
            <a:endParaRPr lang="es-CO" sz="2000" b="0" dirty="0"/>
          </a:p>
        </p:txBody>
      </p:sp>
      <p:sp>
        <p:nvSpPr>
          <p:cNvPr id="8" name="CuadroTexto 7">
            <a:extLst>
              <a:ext uri="{FF2B5EF4-FFF2-40B4-BE49-F238E27FC236}">
                <a16:creationId xmlns:a16="http://schemas.microsoft.com/office/drawing/2014/main" id="{C12C5653-1956-482B-8962-A24E78E78B0B}"/>
              </a:ext>
            </a:extLst>
          </p:cNvPr>
          <p:cNvSpPr txBox="1"/>
          <p:nvPr/>
        </p:nvSpPr>
        <p:spPr>
          <a:xfrm>
            <a:off x="380181" y="3875899"/>
            <a:ext cx="10986845" cy="2246769"/>
          </a:xfrm>
          <a:prstGeom prst="rect">
            <a:avLst/>
          </a:prstGeom>
          <a:noFill/>
        </p:spPr>
        <p:txBody>
          <a:bodyPr wrap="square">
            <a:spAutoFit/>
          </a:bodyPr>
          <a:lstStyle/>
          <a:p>
            <a:pPr algn="l"/>
            <a:r>
              <a:rPr lang="es-CO" sz="2000" dirty="0"/>
              <a:t>Preguntas principales para el diseño de una iluminación adecuada en visión artificial:</a:t>
            </a:r>
          </a:p>
          <a:p>
            <a:pPr algn="l"/>
            <a:endParaRPr lang="es-CO" sz="2000" b="0" i="0" u="none" strike="noStrike" baseline="0" dirty="0">
              <a:latin typeface="AdvP7627"/>
            </a:endParaRPr>
          </a:p>
          <a:p>
            <a:pPr marL="285750" indent="-285750" algn="l">
              <a:buFont typeface="Arial" panose="020B0604020202020204" pitchFamily="34" charset="0"/>
              <a:buChar char="•"/>
            </a:pPr>
            <a:r>
              <a:rPr lang="es-CO" sz="2000" b="0" i="0" u="none" strike="noStrike" baseline="0" dirty="0">
                <a:latin typeface="AdvP7627"/>
              </a:rPr>
              <a:t>¿Qué es lo que prefiero ver en la im</a:t>
            </a:r>
            <a:r>
              <a:rPr lang="es-CO" sz="2000" dirty="0">
                <a:latin typeface="AdvP7627"/>
              </a:rPr>
              <a:t>agen</a:t>
            </a:r>
            <a:r>
              <a:rPr lang="es-CO" sz="2000" b="0" i="0" u="none" strike="noStrike" baseline="0" dirty="0">
                <a:latin typeface="AdvP7627"/>
              </a:rPr>
              <a:t>?</a:t>
            </a:r>
          </a:p>
          <a:p>
            <a:pPr marL="285750" indent="-285750" algn="l">
              <a:buFont typeface="Arial" panose="020B0604020202020204" pitchFamily="34" charset="0"/>
              <a:buChar char="•"/>
            </a:pPr>
            <a:r>
              <a:rPr lang="es-CO" sz="2000" dirty="0">
                <a:latin typeface="AdvP7627"/>
              </a:rPr>
              <a:t>¿Cómo lo puedo enfatizar mediante el uso de iluminación?</a:t>
            </a:r>
          </a:p>
          <a:p>
            <a:pPr marL="285750" indent="-285750" algn="l">
              <a:buFont typeface="Arial" panose="020B0604020202020204" pitchFamily="34" charset="0"/>
              <a:buChar char="•"/>
            </a:pPr>
            <a:r>
              <a:rPr lang="es-CO" sz="2000" dirty="0">
                <a:latin typeface="AdvP7627"/>
              </a:rPr>
              <a:t>¿Qué limitantes mecánicas hay para la implementación?</a:t>
            </a:r>
            <a:endParaRPr lang="es-CO" sz="2000" b="0" i="0" u="none" strike="noStrike" baseline="0" dirty="0">
              <a:latin typeface="AdvP7627"/>
            </a:endParaRPr>
          </a:p>
          <a:p>
            <a:pPr marL="285750" indent="-285750" algn="l">
              <a:buFont typeface="Arial" panose="020B0604020202020204" pitchFamily="34" charset="0"/>
              <a:buChar char="•"/>
            </a:pPr>
            <a:r>
              <a:rPr lang="es-CO" sz="2000" dirty="0">
                <a:latin typeface="AdvP7627"/>
              </a:rPr>
              <a:t>¿Qué ventaja tiene la iluminación elegida sobre las otras?</a:t>
            </a:r>
          </a:p>
          <a:p>
            <a:pPr marL="285750" indent="-285750" algn="l">
              <a:buFont typeface="Arial" panose="020B0604020202020204" pitchFamily="34" charset="0"/>
              <a:buChar char="•"/>
            </a:pPr>
            <a:endParaRPr lang="es-CO" sz="2000" b="0" i="0" u="none" strike="noStrike" baseline="0" dirty="0">
              <a:latin typeface="AdvP7627"/>
            </a:endParaRPr>
          </a:p>
        </p:txBody>
      </p:sp>
      <p:pic>
        <p:nvPicPr>
          <p:cNvPr id="2" name="Picture 2" descr="Machine Vision Lighting - Vital Vision Technology Pte Ltd">
            <a:extLst>
              <a:ext uri="{FF2B5EF4-FFF2-40B4-BE49-F238E27FC236}">
                <a16:creationId xmlns:a16="http://schemas.microsoft.com/office/drawing/2014/main" id="{AD2D750A-D439-47A4-86BD-23DB15E522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67849" y="1763851"/>
            <a:ext cx="2390775" cy="1914525"/>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n 5">
            <a:extLst>
              <a:ext uri="{FF2B5EF4-FFF2-40B4-BE49-F238E27FC236}">
                <a16:creationId xmlns:a16="http://schemas.microsoft.com/office/drawing/2014/main" id="{40642FCB-A560-4219-81E1-D6B227BA6D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4974" y="1754326"/>
            <a:ext cx="2857500" cy="1933575"/>
          </a:xfrm>
          <a:prstGeom prst="rect">
            <a:avLst/>
          </a:prstGeom>
        </p:spPr>
      </p:pic>
    </p:spTree>
    <p:extLst>
      <p:ext uri="{BB962C8B-B14F-4D97-AF65-F5344CB8AC3E}">
        <p14:creationId xmlns:p14="http://schemas.microsoft.com/office/powerpoint/2010/main" val="20894379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2B35ED37-71C7-4AA1-A813-6F9049F35B79}"/>
              </a:ext>
            </a:extLst>
          </p:cNvPr>
          <p:cNvSpPr txBox="1"/>
          <p:nvPr/>
        </p:nvSpPr>
        <p:spPr>
          <a:xfrm>
            <a:off x="824974" y="442944"/>
            <a:ext cx="9182355" cy="954107"/>
          </a:xfrm>
          <a:prstGeom prst="rect">
            <a:avLst/>
          </a:prstGeom>
          <a:noFill/>
        </p:spPr>
        <p:txBody>
          <a:bodyPr wrap="square" rtlCol="0">
            <a:spAutoFit/>
          </a:bodyPr>
          <a:lstStyle/>
          <a:p>
            <a:r>
              <a:rPr lang="es-CO" sz="2800" b="1" dirty="0">
                <a:solidFill>
                  <a:srgbClr val="C00040"/>
                </a:solidFill>
                <a:latin typeface="DIN Pro Medium" panose="020B0604020101020102" pitchFamily="34" charset="0"/>
                <a:cs typeface="DIN Pro Medium" panose="020B0604020101020102" pitchFamily="34" charset="0"/>
              </a:rPr>
              <a:t>Configuraciones básicas de iluminación: Campo brillante/oscuro</a:t>
            </a:r>
          </a:p>
        </p:txBody>
      </p:sp>
      <p:sp>
        <p:nvSpPr>
          <p:cNvPr id="5" name="CuadroTexto 4">
            <a:extLst>
              <a:ext uri="{FF2B5EF4-FFF2-40B4-BE49-F238E27FC236}">
                <a16:creationId xmlns:a16="http://schemas.microsoft.com/office/drawing/2014/main" id="{9DC200A9-4C62-45C4-93E7-34B5A9195E99}"/>
              </a:ext>
            </a:extLst>
          </p:cNvPr>
          <p:cNvSpPr txBox="1"/>
          <p:nvPr/>
        </p:nvSpPr>
        <p:spPr>
          <a:xfrm>
            <a:off x="7193902" y="1520890"/>
            <a:ext cx="3797559" cy="2031325"/>
          </a:xfrm>
          <a:prstGeom prst="rect">
            <a:avLst/>
          </a:prstGeom>
          <a:noFill/>
        </p:spPr>
        <p:txBody>
          <a:bodyPr wrap="square" rtlCol="0">
            <a:spAutoFit/>
          </a:bodyPr>
          <a:lstStyle/>
          <a:p>
            <a:r>
              <a:rPr lang="es-CO" dirty="0"/>
              <a:t>La diferencia principal entre ambos es la capacidad de resaltar las características superficiales que tiene la iluminación de campo oscuro, comparada con una iluminación más generalizada generada con el campo brillante.</a:t>
            </a:r>
          </a:p>
        </p:txBody>
      </p:sp>
      <p:pic>
        <p:nvPicPr>
          <p:cNvPr id="6" name="Imagen 5">
            <a:extLst>
              <a:ext uri="{FF2B5EF4-FFF2-40B4-BE49-F238E27FC236}">
                <a16:creationId xmlns:a16="http://schemas.microsoft.com/office/drawing/2014/main" id="{B4C8194D-896E-4263-9DA0-C4E9F322E0C2}"/>
              </a:ext>
            </a:extLst>
          </p:cNvPr>
          <p:cNvPicPr>
            <a:picLocks noChangeAspect="1"/>
          </p:cNvPicPr>
          <p:nvPr/>
        </p:nvPicPr>
        <p:blipFill rotWithShape="1">
          <a:blip r:embed="rId3">
            <a:extLst>
              <a:ext uri="{28A0092B-C50C-407E-A947-70E740481C1C}">
                <a14:useLocalDpi xmlns:a14="http://schemas.microsoft.com/office/drawing/2010/main" val="0"/>
              </a:ext>
            </a:extLst>
          </a:blip>
          <a:srcRect b="29388"/>
          <a:stretch/>
        </p:blipFill>
        <p:spPr>
          <a:xfrm>
            <a:off x="0" y="1827212"/>
            <a:ext cx="3583913" cy="2489143"/>
          </a:xfrm>
          <a:prstGeom prst="rect">
            <a:avLst/>
          </a:prstGeom>
        </p:spPr>
      </p:pic>
      <p:pic>
        <p:nvPicPr>
          <p:cNvPr id="9" name="Imagen 8">
            <a:extLst>
              <a:ext uri="{FF2B5EF4-FFF2-40B4-BE49-F238E27FC236}">
                <a16:creationId xmlns:a16="http://schemas.microsoft.com/office/drawing/2014/main" id="{F42969E7-5A07-451E-A4CC-D0EB647D0253}"/>
              </a:ext>
            </a:extLst>
          </p:cNvPr>
          <p:cNvPicPr>
            <a:picLocks noChangeAspect="1"/>
          </p:cNvPicPr>
          <p:nvPr/>
        </p:nvPicPr>
        <p:blipFill rotWithShape="1">
          <a:blip r:embed="rId4">
            <a:extLst>
              <a:ext uri="{28A0092B-C50C-407E-A947-70E740481C1C}">
                <a14:useLocalDpi xmlns:a14="http://schemas.microsoft.com/office/drawing/2010/main" val="0"/>
              </a:ext>
            </a:extLst>
          </a:blip>
          <a:srcRect b="26667"/>
          <a:stretch/>
        </p:blipFill>
        <p:spPr>
          <a:xfrm>
            <a:off x="3556634" y="1827212"/>
            <a:ext cx="3394467" cy="2550740"/>
          </a:xfrm>
          <a:prstGeom prst="rect">
            <a:avLst/>
          </a:prstGeom>
        </p:spPr>
      </p:pic>
      <p:sp>
        <p:nvSpPr>
          <p:cNvPr id="10" name="CuadroTexto 9">
            <a:extLst>
              <a:ext uri="{FF2B5EF4-FFF2-40B4-BE49-F238E27FC236}">
                <a16:creationId xmlns:a16="http://schemas.microsoft.com/office/drawing/2014/main" id="{936F5B33-838F-4F7A-A246-9297A44A9028}"/>
              </a:ext>
            </a:extLst>
          </p:cNvPr>
          <p:cNvSpPr txBox="1"/>
          <p:nvPr/>
        </p:nvSpPr>
        <p:spPr>
          <a:xfrm>
            <a:off x="298580" y="4599992"/>
            <a:ext cx="1680460" cy="369332"/>
          </a:xfrm>
          <a:prstGeom prst="rect">
            <a:avLst/>
          </a:prstGeom>
          <a:noFill/>
        </p:spPr>
        <p:txBody>
          <a:bodyPr wrap="none" rtlCol="0">
            <a:spAutoFit/>
          </a:bodyPr>
          <a:lstStyle/>
          <a:p>
            <a:r>
              <a:rPr lang="es-CO" dirty="0"/>
              <a:t>Campo brillante</a:t>
            </a:r>
          </a:p>
        </p:txBody>
      </p:sp>
      <p:sp>
        <p:nvSpPr>
          <p:cNvPr id="11" name="CuadroTexto 10">
            <a:extLst>
              <a:ext uri="{FF2B5EF4-FFF2-40B4-BE49-F238E27FC236}">
                <a16:creationId xmlns:a16="http://schemas.microsoft.com/office/drawing/2014/main" id="{52C9DDCA-E192-4F91-826C-7A8429477CCB}"/>
              </a:ext>
            </a:extLst>
          </p:cNvPr>
          <p:cNvSpPr txBox="1"/>
          <p:nvPr/>
        </p:nvSpPr>
        <p:spPr>
          <a:xfrm>
            <a:off x="3606454" y="4599992"/>
            <a:ext cx="1529073" cy="369332"/>
          </a:xfrm>
          <a:prstGeom prst="rect">
            <a:avLst/>
          </a:prstGeom>
          <a:noFill/>
        </p:spPr>
        <p:txBody>
          <a:bodyPr wrap="none" rtlCol="0">
            <a:spAutoFit/>
          </a:bodyPr>
          <a:lstStyle/>
          <a:p>
            <a:r>
              <a:rPr lang="es-CO" dirty="0"/>
              <a:t>Campo oscuro</a:t>
            </a:r>
          </a:p>
        </p:txBody>
      </p:sp>
    </p:spTree>
    <p:extLst>
      <p:ext uri="{BB962C8B-B14F-4D97-AF65-F5344CB8AC3E}">
        <p14:creationId xmlns:p14="http://schemas.microsoft.com/office/powerpoint/2010/main" val="29423478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2B35ED37-71C7-4AA1-A813-6F9049F35B79}"/>
              </a:ext>
            </a:extLst>
          </p:cNvPr>
          <p:cNvSpPr txBox="1"/>
          <p:nvPr/>
        </p:nvSpPr>
        <p:spPr>
          <a:xfrm>
            <a:off x="824974" y="442944"/>
            <a:ext cx="9182355" cy="523220"/>
          </a:xfrm>
          <a:prstGeom prst="rect">
            <a:avLst/>
          </a:prstGeom>
          <a:noFill/>
        </p:spPr>
        <p:txBody>
          <a:bodyPr wrap="square" rtlCol="0">
            <a:spAutoFit/>
          </a:bodyPr>
          <a:lstStyle/>
          <a:p>
            <a:r>
              <a:rPr lang="es-CO" sz="2800" b="1" dirty="0">
                <a:solidFill>
                  <a:srgbClr val="C00040"/>
                </a:solidFill>
                <a:latin typeface="DIN Pro Medium" panose="020B0604020101020102" pitchFamily="34" charset="0"/>
                <a:cs typeface="DIN Pro Medium" panose="020B0604020101020102" pitchFamily="34" charset="0"/>
              </a:rPr>
              <a:t>Configuraciones básicas de iluminación: Luz de fondo</a:t>
            </a:r>
          </a:p>
        </p:txBody>
      </p:sp>
      <p:sp>
        <p:nvSpPr>
          <p:cNvPr id="5" name="CuadroTexto 4">
            <a:extLst>
              <a:ext uri="{FF2B5EF4-FFF2-40B4-BE49-F238E27FC236}">
                <a16:creationId xmlns:a16="http://schemas.microsoft.com/office/drawing/2014/main" id="{9DC200A9-4C62-45C4-93E7-34B5A9195E99}"/>
              </a:ext>
            </a:extLst>
          </p:cNvPr>
          <p:cNvSpPr txBox="1"/>
          <p:nvPr/>
        </p:nvSpPr>
        <p:spPr>
          <a:xfrm>
            <a:off x="7240555" y="1450910"/>
            <a:ext cx="3797559" cy="2308324"/>
          </a:xfrm>
          <a:prstGeom prst="rect">
            <a:avLst/>
          </a:prstGeom>
          <a:noFill/>
        </p:spPr>
        <p:txBody>
          <a:bodyPr wrap="square" rtlCol="0">
            <a:spAutoFit/>
          </a:bodyPr>
          <a:lstStyle/>
          <a:p>
            <a:r>
              <a:rPr lang="es-CO" dirty="0"/>
              <a:t>El </a:t>
            </a:r>
            <a:r>
              <a:rPr lang="es-CO" dirty="0" err="1"/>
              <a:t>backlight</a:t>
            </a:r>
            <a:r>
              <a:rPr lang="es-CO" dirty="0"/>
              <a:t> consiste en general la iluminación de manera directa al sistema formador de imágenes, atravesando la muestra a analizar. Este método es de gran utilidad en ciertas aplicaciones donde es necesario encontrar el contorno de los objetos o si tienen alguna perforación anómala.</a:t>
            </a:r>
          </a:p>
        </p:txBody>
      </p:sp>
      <p:pic>
        <p:nvPicPr>
          <p:cNvPr id="4" name="Imagen 3">
            <a:extLst>
              <a:ext uri="{FF2B5EF4-FFF2-40B4-BE49-F238E27FC236}">
                <a16:creationId xmlns:a16="http://schemas.microsoft.com/office/drawing/2014/main" id="{24F90FDC-22C5-4634-9755-8B6F56DFEE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4974" y="927839"/>
            <a:ext cx="5388332" cy="3026324"/>
          </a:xfrm>
          <a:prstGeom prst="rect">
            <a:avLst/>
          </a:prstGeom>
        </p:spPr>
      </p:pic>
      <p:pic>
        <p:nvPicPr>
          <p:cNvPr id="13" name="Imagen 12">
            <a:extLst>
              <a:ext uri="{FF2B5EF4-FFF2-40B4-BE49-F238E27FC236}">
                <a16:creationId xmlns:a16="http://schemas.microsoft.com/office/drawing/2014/main" id="{250F013E-55E6-434E-ADA7-79B5A3245A7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79983" y="4328238"/>
            <a:ext cx="3402564" cy="1913942"/>
          </a:xfrm>
          <a:prstGeom prst="rect">
            <a:avLst/>
          </a:prstGeom>
        </p:spPr>
      </p:pic>
    </p:spTree>
    <p:extLst>
      <p:ext uri="{BB962C8B-B14F-4D97-AF65-F5344CB8AC3E}">
        <p14:creationId xmlns:p14="http://schemas.microsoft.com/office/powerpoint/2010/main" val="27255324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2B35ED37-71C7-4AA1-A813-6F9049F35B79}"/>
              </a:ext>
            </a:extLst>
          </p:cNvPr>
          <p:cNvSpPr txBox="1"/>
          <p:nvPr/>
        </p:nvSpPr>
        <p:spPr>
          <a:xfrm>
            <a:off x="824974" y="442944"/>
            <a:ext cx="9182355" cy="523220"/>
          </a:xfrm>
          <a:prstGeom prst="rect">
            <a:avLst/>
          </a:prstGeom>
          <a:noFill/>
        </p:spPr>
        <p:txBody>
          <a:bodyPr wrap="square" rtlCol="0">
            <a:spAutoFit/>
          </a:bodyPr>
          <a:lstStyle/>
          <a:p>
            <a:r>
              <a:rPr lang="es-CO" sz="2800" b="1" dirty="0">
                <a:solidFill>
                  <a:srgbClr val="C00040"/>
                </a:solidFill>
                <a:latin typeface="DIN Pro Medium" panose="020B0604020101020102" pitchFamily="34" charset="0"/>
                <a:cs typeface="DIN Pro Medium" panose="020B0604020101020102" pitchFamily="34" charset="0"/>
              </a:rPr>
              <a:t>Configuraciones básicas de iluminación: Luz de fondo</a:t>
            </a:r>
          </a:p>
        </p:txBody>
      </p:sp>
      <p:sp>
        <p:nvSpPr>
          <p:cNvPr id="5" name="CuadroTexto 4">
            <a:extLst>
              <a:ext uri="{FF2B5EF4-FFF2-40B4-BE49-F238E27FC236}">
                <a16:creationId xmlns:a16="http://schemas.microsoft.com/office/drawing/2014/main" id="{9DC200A9-4C62-45C4-93E7-34B5A9195E99}"/>
              </a:ext>
            </a:extLst>
          </p:cNvPr>
          <p:cNvSpPr txBox="1"/>
          <p:nvPr/>
        </p:nvSpPr>
        <p:spPr>
          <a:xfrm>
            <a:off x="7632441" y="1483567"/>
            <a:ext cx="3797559" cy="1754326"/>
          </a:xfrm>
          <a:prstGeom prst="rect">
            <a:avLst/>
          </a:prstGeom>
          <a:noFill/>
        </p:spPr>
        <p:txBody>
          <a:bodyPr wrap="square" rtlCol="0">
            <a:spAutoFit/>
          </a:bodyPr>
          <a:lstStyle/>
          <a:p>
            <a:r>
              <a:rPr lang="es-CO" dirty="0"/>
              <a:t>Como ejemplo de aplicación se tienen estos envases de latón, los cuales tienen unos defectos de corte en su base que solo pueden ser vistos cuando se genera un alto contraste entre ellos y el fondo.</a:t>
            </a:r>
          </a:p>
        </p:txBody>
      </p:sp>
      <p:pic>
        <p:nvPicPr>
          <p:cNvPr id="6" name="Imagen 5">
            <a:extLst>
              <a:ext uri="{FF2B5EF4-FFF2-40B4-BE49-F238E27FC236}">
                <a16:creationId xmlns:a16="http://schemas.microsoft.com/office/drawing/2014/main" id="{A1A1634F-3656-4865-A12B-E07016C82149}"/>
              </a:ext>
            </a:extLst>
          </p:cNvPr>
          <p:cNvPicPr>
            <a:picLocks noChangeAspect="1"/>
          </p:cNvPicPr>
          <p:nvPr/>
        </p:nvPicPr>
        <p:blipFill>
          <a:blip r:embed="rId3"/>
          <a:stretch>
            <a:fillRect/>
          </a:stretch>
        </p:blipFill>
        <p:spPr>
          <a:xfrm>
            <a:off x="343857" y="1450910"/>
            <a:ext cx="6896698" cy="2217612"/>
          </a:xfrm>
          <a:prstGeom prst="rect">
            <a:avLst/>
          </a:prstGeom>
        </p:spPr>
      </p:pic>
      <p:pic>
        <p:nvPicPr>
          <p:cNvPr id="8" name="Imagen 7">
            <a:extLst>
              <a:ext uri="{FF2B5EF4-FFF2-40B4-BE49-F238E27FC236}">
                <a16:creationId xmlns:a16="http://schemas.microsoft.com/office/drawing/2014/main" id="{55EE4777-7408-4A5E-AEB9-C6E2B7A1E268}"/>
              </a:ext>
            </a:extLst>
          </p:cNvPr>
          <p:cNvPicPr>
            <a:picLocks noChangeAspect="1"/>
          </p:cNvPicPr>
          <p:nvPr/>
        </p:nvPicPr>
        <p:blipFill>
          <a:blip r:embed="rId4"/>
          <a:stretch>
            <a:fillRect/>
          </a:stretch>
        </p:blipFill>
        <p:spPr>
          <a:xfrm>
            <a:off x="629031" y="4305115"/>
            <a:ext cx="9821254" cy="1588080"/>
          </a:xfrm>
          <a:prstGeom prst="rect">
            <a:avLst/>
          </a:prstGeom>
        </p:spPr>
      </p:pic>
    </p:spTree>
    <p:extLst>
      <p:ext uri="{BB962C8B-B14F-4D97-AF65-F5344CB8AC3E}">
        <p14:creationId xmlns:p14="http://schemas.microsoft.com/office/powerpoint/2010/main" val="25705064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2B35ED37-71C7-4AA1-A813-6F9049F35B79}"/>
              </a:ext>
            </a:extLst>
          </p:cNvPr>
          <p:cNvSpPr txBox="1"/>
          <p:nvPr/>
        </p:nvSpPr>
        <p:spPr>
          <a:xfrm>
            <a:off x="824974" y="442944"/>
            <a:ext cx="9182355" cy="954107"/>
          </a:xfrm>
          <a:prstGeom prst="rect">
            <a:avLst/>
          </a:prstGeom>
          <a:noFill/>
        </p:spPr>
        <p:txBody>
          <a:bodyPr wrap="square" rtlCol="0">
            <a:spAutoFit/>
          </a:bodyPr>
          <a:lstStyle/>
          <a:p>
            <a:r>
              <a:rPr lang="es-CO" sz="2800" b="1" dirty="0">
                <a:solidFill>
                  <a:srgbClr val="C00040"/>
                </a:solidFill>
                <a:latin typeface="DIN Pro Medium" panose="020B0604020101020102" pitchFamily="34" charset="0"/>
                <a:cs typeface="DIN Pro Medium" panose="020B0604020101020102" pitchFamily="34" charset="0"/>
              </a:rPr>
              <a:t>Configuraciones básicas de iluminación: Iluminación axial difusa</a:t>
            </a:r>
          </a:p>
        </p:txBody>
      </p:sp>
      <p:sp>
        <p:nvSpPr>
          <p:cNvPr id="5" name="CuadroTexto 4">
            <a:extLst>
              <a:ext uri="{FF2B5EF4-FFF2-40B4-BE49-F238E27FC236}">
                <a16:creationId xmlns:a16="http://schemas.microsoft.com/office/drawing/2014/main" id="{9DC200A9-4C62-45C4-93E7-34B5A9195E99}"/>
              </a:ext>
            </a:extLst>
          </p:cNvPr>
          <p:cNvSpPr txBox="1"/>
          <p:nvPr/>
        </p:nvSpPr>
        <p:spPr>
          <a:xfrm>
            <a:off x="7632441" y="1483567"/>
            <a:ext cx="3797559" cy="2862322"/>
          </a:xfrm>
          <a:prstGeom prst="rect">
            <a:avLst/>
          </a:prstGeom>
          <a:noFill/>
        </p:spPr>
        <p:txBody>
          <a:bodyPr wrap="square" rtlCol="0">
            <a:spAutoFit/>
          </a:bodyPr>
          <a:lstStyle/>
          <a:p>
            <a:r>
              <a:rPr lang="es-CO" dirty="0"/>
              <a:t>Debido a que normalmente el campo brillante genera sombras en la zona donde no se ilumina directamente como lo es la zona directa de nuestro sistema formador de imágenes (SFI), la iluminación axial suple esta necesidad mediante el uso de un </a:t>
            </a:r>
            <a:r>
              <a:rPr lang="es-CO" dirty="0" err="1"/>
              <a:t>beam</a:t>
            </a:r>
            <a:r>
              <a:rPr lang="es-CO" dirty="0"/>
              <a:t> </a:t>
            </a:r>
            <a:r>
              <a:rPr lang="es-CO" dirty="0" err="1"/>
              <a:t>splitter</a:t>
            </a:r>
            <a:r>
              <a:rPr lang="es-CO" dirty="0"/>
              <a:t>, que genera que la luz se dirija al objeto de manera paralela a como ingresa al SFI.</a:t>
            </a:r>
          </a:p>
        </p:txBody>
      </p:sp>
      <p:pic>
        <p:nvPicPr>
          <p:cNvPr id="11" name="Imagen 10">
            <a:extLst>
              <a:ext uri="{FF2B5EF4-FFF2-40B4-BE49-F238E27FC236}">
                <a16:creationId xmlns:a16="http://schemas.microsoft.com/office/drawing/2014/main" id="{F8D676CA-0930-49AF-97D0-9E224821EA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9412" y="1821802"/>
            <a:ext cx="4608426" cy="4061664"/>
          </a:xfrm>
          <a:prstGeom prst="rect">
            <a:avLst/>
          </a:prstGeom>
        </p:spPr>
      </p:pic>
    </p:spTree>
    <p:extLst>
      <p:ext uri="{BB962C8B-B14F-4D97-AF65-F5344CB8AC3E}">
        <p14:creationId xmlns:p14="http://schemas.microsoft.com/office/powerpoint/2010/main" val="29566760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2B35ED37-71C7-4AA1-A813-6F9049F35B79}"/>
              </a:ext>
            </a:extLst>
          </p:cNvPr>
          <p:cNvSpPr txBox="1"/>
          <p:nvPr/>
        </p:nvSpPr>
        <p:spPr>
          <a:xfrm>
            <a:off x="824974" y="442944"/>
            <a:ext cx="9182355" cy="954107"/>
          </a:xfrm>
          <a:prstGeom prst="rect">
            <a:avLst/>
          </a:prstGeom>
          <a:noFill/>
        </p:spPr>
        <p:txBody>
          <a:bodyPr wrap="square" rtlCol="0">
            <a:spAutoFit/>
          </a:bodyPr>
          <a:lstStyle/>
          <a:p>
            <a:r>
              <a:rPr lang="es-CO" sz="2800" b="1" dirty="0">
                <a:solidFill>
                  <a:srgbClr val="C00040"/>
                </a:solidFill>
                <a:latin typeface="DIN Pro Medium" panose="020B0604020101020102" pitchFamily="34" charset="0"/>
                <a:cs typeface="DIN Pro Medium" panose="020B0604020101020102" pitchFamily="34" charset="0"/>
              </a:rPr>
              <a:t>Configuraciones básicas de iluminación: Iluminación tipo domo</a:t>
            </a:r>
          </a:p>
        </p:txBody>
      </p:sp>
      <p:sp>
        <p:nvSpPr>
          <p:cNvPr id="5" name="CuadroTexto 4">
            <a:extLst>
              <a:ext uri="{FF2B5EF4-FFF2-40B4-BE49-F238E27FC236}">
                <a16:creationId xmlns:a16="http://schemas.microsoft.com/office/drawing/2014/main" id="{9DC200A9-4C62-45C4-93E7-34B5A9195E99}"/>
              </a:ext>
            </a:extLst>
          </p:cNvPr>
          <p:cNvSpPr txBox="1"/>
          <p:nvPr/>
        </p:nvSpPr>
        <p:spPr>
          <a:xfrm>
            <a:off x="7632441" y="1483567"/>
            <a:ext cx="3797559" cy="1754326"/>
          </a:xfrm>
          <a:prstGeom prst="rect">
            <a:avLst/>
          </a:prstGeom>
          <a:noFill/>
        </p:spPr>
        <p:txBody>
          <a:bodyPr wrap="square" rtlCol="0">
            <a:spAutoFit/>
          </a:bodyPr>
          <a:lstStyle/>
          <a:p>
            <a:r>
              <a:rPr lang="es-CO" dirty="0"/>
              <a:t>Esta iluminación genera una iluminación difusa y homogénea  a lo largo del objeto y es ideal para aquellos en los cuales es necesario analizar toda la superficie de manera normal, sin dejar ir ningún detalle.</a:t>
            </a:r>
          </a:p>
        </p:txBody>
      </p:sp>
      <p:pic>
        <p:nvPicPr>
          <p:cNvPr id="7" name="Imagen 6">
            <a:extLst>
              <a:ext uri="{FF2B5EF4-FFF2-40B4-BE49-F238E27FC236}">
                <a16:creationId xmlns:a16="http://schemas.microsoft.com/office/drawing/2014/main" id="{6498B6EC-B4D2-4093-87B0-38502248C7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57570" y="1595534"/>
            <a:ext cx="4009831" cy="4009831"/>
          </a:xfrm>
          <a:prstGeom prst="rect">
            <a:avLst/>
          </a:prstGeom>
        </p:spPr>
      </p:pic>
    </p:spTree>
    <p:extLst>
      <p:ext uri="{BB962C8B-B14F-4D97-AF65-F5344CB8AC3E}">
        <p14:creationId xmlns:p14="http://schemas.microsoft.com/office/powerpoint/2010/main" val="28560595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2B35ED37-71C7-4AA1-A813-6F9049F35B79}"/>
              </a:ext>
            </a:extLst>
          </p:cNvPr>
          <p:cNvSpPr txBox="1"/>
          <p:nvPr/>
        </p:nvSpPr>
        <p:spPr>
          <a:xfrm>
            <a:off x="824974" y="442944"/>
            <a:ext cx="9182355" cy="954107"/>
          </a:xfrm>
          <a:prstGeom prst="rect">
            <a:avLst/>
          </a:prstGeom>
          <a:noFill/>
        </p:spPr>
        <p:txBody>
          <a:bodyPr wrap="square" rtlCol="0">
            <a:spAutoFit/>
          </a:bodyPr>
          <a:lstStyle/>
          <a:p>
            <a:r>
              <a:rPr lang="es-CO" sz="2800" b="1" dirty="0">
                <a:solidFill>
                  <a:srgbClr val="C00040"/>
                </a:solidFill>
                <a:latin typeface="DIN Pro Medium" panose="020B0604020101020102" pitchFamily="34" charset="0"/>
                <a:cs typeface="DIN Pro Medium" panose="020B0604020101020102" pitchFamily="34" charset="0"/>
              </a:rPr>
              <a:t>Configuraciones básicas de iluminación: Iluminación tipo barra</a:t>
            </a:r>
          </a:p>
        </p:txBody>
      </p:sp>
      <p:sp>
        <p:nvSpPr>
          <p:cNvPr id="5" name="CuadroTexto 4">
            <a:extLst>
              <a:ext uri="{FF2B5EF4-FFF2-40B4-BE49-F238E27FC236}">
                <a16:creationId xmlns:a16="http://schemas.microsoft.com/office/drawing/2014/main" id="{9DC200A9-4C62-45C4-93E7-34B5A9195E99}"/>
              </a:ext>
            </a:extLst>
          </p:cNvPr>
          <p:cNvSpPr txBox="1"/>
          <p:nvPr/>
        </p:nvSpPr>
        <p:spPr>
          <a:xfrm>
            <a:off x="7632441" y="1483567"/>
            <a:ext cx="3797559" cy="1754326"/>
          </a:xfrm>
          <a:prstGeom prst="rect">
            <a:avLst/>
          </a:prstGeom>
          <a:noFill/>
        </p:spPr>
        <p:txBody>
          <a:bodyPr wrap="square" rtlCol="0">
            <a:spAutoFit/>
          </a:bodyPr>
          <a:lstStyle/>
          <a:p>
            <a:r>
              <a:rPr lang="es-CO" dirty="0"/>
              <a:t>Esta iluminación genera una iluminación unidireccional y homogénea. Puede ser usada tanto para </a:t>
            </a:r>
            <a:r>
              <a:rPr lang="es-CO" dirty="0" err="1"/>
              <a:t>darkfield</a:t>
            </a:r>
            <a:r>
              <a:rPr lang="es-CO" dirty="0"/>
              <a:t> como para </a:t>
            </a:r>
            <a:r>
              <a:rPr lang="es-CO" dirty="0" err="1"/>
              <a:t>brightfield</a:t>
            </a:r>
            <a:r>
              <a:rPr lang="es-CO" dirty="0"/>
              <a:t> y se usa específicamente en objetos cuya morfología sea lineal.</a:t>
            </a:r>
          </a:p>
        </p:txBody>
      </p:sp>
      <p:pic>
        <p:nvPicPr>
          <p:cNvPr id="10" name="Imagen 9">
            <a:extLst>
              <a:ext uri="{FF2B5EF4-FFF2-40B4-BE49-F238E27FC236}">
                <a16:creationId xmlns:a16="http://schemas.microsoft.com/office/drawing/2014/main" id="{09E9A5E4-3DB6-4CED-866A-C0EE7171C6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1809" y="1575655"/>
            <a:ext cx="5817513" cy="3684425"/>
          </a:xfrm>
          <a:prstGeom prst="rect">
            <a:avLst/>
          </a:prstGeom>
        </p:spPr>
      </p:pic>
    </p:spTree>
    <p:extLst>
      <p:ext uri="{BB962C8B-B14F-4D97-AF65-F5344CB8AC3E}">
        <p14:creationId xmlns:p14="http://schemas.microsoft.com/office/powerpoint/2010/main" val="14038999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2B35ED37-71C7-4AA1-A813-6F9049F35B79}"/>
              </a:ext>
            </a:extLst>
          </p:cNvPr>
          <p:cNvSpPr txBox="1"/>
          <p:nvPr/>
        </p:nvSpPr>
        <p:spPr>
          <a:xfrm>
            <a:off x="824974" y="442944"/>
            <a:ext cx="9182355" cy="954107"/>
          </a:xfrm>
          <a:prstGeom prst="rect">
            <a:avLst/>
          </a:prstGeom>
          <a:noFill/>
        </p:spPr>
        <p:txBody>
          <a:bodyPr wrap="square" rtlCol="0">
            <a:spAutoFit/>
          </a:bodyPr>
          <a:lstStyle/>
          <a:p>
            <a:r>
              <a:rPr lang="es-CO" sz="2800" b="1" dirty="0">
                <a:solidFill>
                  <a:srgbClr val="C00040"/>
                </a:solidFill>
                <a:latin typeface="DIN Pro Medium" panose="020B0604020101020102" pitchFamily="34" charset="0"/>
                <a:cs typeface="DIN Pro Medium" panose="020B0604020101020102" pitchFamily="34" charset="0"/>
              </a:rPr>
              <a:t>Configuraciones básicas de iluminación: Iluminación tipo anillo</a:t>
            </a:r>
          </a:p>
        </p:txBody>
      </p:sp>
      <p:sp>
        <p:nvSpPr>
          <p:cNvPr id="5" name="CuadroTexto 4">
            <a:extLst>
              <a:ext uri="{FF2B5EF4-FFF2-40B4-BE49-F238E27FC236}">
                <a16:creationId xmlns:a16="http://schemas.microsoft.com/office/drawing/2014/main" id="{9DC200A9-4C62-45C4-93E7-34B5A9195E99}"/>
              </a:ext>
            </a:extLst>
          </p:cNvPr>
          <p:cNvSpPr txBox="1"/>
          <p:nvPr/>
        </p:nvSpPr>
        <p:spPr>
          <a:xfrm>
            <a:off x="8108549" y="1397051"/>
            <a:ext cx="3797559" cy="2308324"/>
          </a:xfrm>
          <a:prstGeom prst="rect">
            <a:avLst/>
          </a:prstGeom>
          <a:noFill/>
        </p:spPr>
        <p:txBody>
          <a:bodyPr wrap="square" rtlCol="0">
            <a:spAutoFit/>
          </a:bodyPr>
          <a:lstStyle/>
          <a:p>
            <a:r>
              <a:rPr lang="es-CO" dirty="0"/>
              <a:t>Esta iluminación genera una iluminación en forma de anillo o círculo y puede ser utilizada de muchas maneras. Hay configuraciones de anillos tipo </a:t>
            </a:r>
            <a:r>
              <a:rPr lang="es-CO" dirty="0" err="1"/>
              <a:t>darkfield</a:t>
            </a:r>
            <a:r>
              <a:rPr lang="es-CO" dirty="0"/>
              <a:t>, </a:t>
            </a:r>
            <a:r>
              <a:rPr lang="es-CO" dirty="0" err="1"/>
              <a:t>brightfield</a:t>
            </a:r>
            <a:r>
              <a:rPr lang="es-CO" dirty="0"/>
              <a:t> y hasta de iluminación difusa. Se utilizan principalmente para iluminar objetos con morfología circular.</a:t>
            </a:r>
          </a:p>
        </p:txBody>
      </p:sp>
      <p:pic>
        <p:nvPicPr>
          <p:cNvPr id="4" name="Imagen 3">
            <a:extLst>
              <a:ext uri="{FF2B5EF4-FFF2-40B4-BE49-F238E27FC236}">
                <a16:creationId xmlns:a16="http://schemas.microsoft.com/office/drawing/2014/main" id="{D729DBDD-976D-4FF3-B7FB-8407E43E8A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5892" y="1301801"/>
            <a:ext cx="7620000" cy="2857500"/>
          </a:xfrm>
          <a:prstGeom prst="rect">
            <a:avLst/>
          </a:prstGeom>
        </p:spPr>
      </p:pic>
      <p:pic>
        <p:nvPicPr>
          <p:cNvPr id="7" name="Imagen 6">
            <a:extLst>
              <a:ext uri="{FF2B5EF4-FFF2-40B4-BE49-F238E27FC236}">
                <a16:creationId xmlns:a16="http://schemas.microsoft.com/office/drawing/2014/main" id="{21FF606E-9EF7-4507-A748-5EC643AEC42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16150" y="4032407"/>
            <a:ext cx="2926969" cy="2341575"/>
          </a:xfrm>
          <a:prstGeom prst="rect">
            <a:avLst/>
          </a:prstGeom>
        </p:spPr>
      </p:pic>
      <p:pic>
        <p:nvPicPr>
          <p:cNvPr id="9" name="Imagen 8">
            <a:extLst>
              <a:ext uri="{FF2B5EF4-FFF2-40B4-BE49-F238E27FC236}">
                <a16:creationId xmlns:a16="http://schemas.microsoft.com/office/drawing/2014/main" id="{2F2857E6-06F5-4FE8-A620-0339C2A4396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18063" y="3776530"/>
            <a:ext cx="2337707" cy="2597452"/>
          </a:xfrm>
          <a:prstGeom prst="rect">
            <a:avLst/>
          </a:prstGeom>
        </p:spPr>
      </p:pic>
      <p:pic>
        <p:nvPicPr>
          <p:cNvPr id="12" name="Imagen 11">
            <a:extLst>
              <a:ext uri="{FF2B5EF4-FFF2-40B4-BE49-F238E27FC236}">
                <a16:creationId xmlns:a16="http://schemas.microsoft.com/office/drawing/2014/main" id="{6EC44F24-7619-4ACB-A1DD-CD4F2DED78F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3120" y="3745983"/>
            <a:ext cx="2001805" cy="2669073"/>
          </a:xfrm>
          <a:prstGeom prst="rect">
            <a:avLst/>
          </a:prstGeom>
        </p:spPr>
      </p:pic>
    </p:spTree>
    <p:extLst>
      <p:ext uri="{BB962C8B-B14F-4D97-AF65-F5344CB8AC3E}">
        <p14:creationId xmlns:p14="http://schemas.microsoft.com/office/powerpoint/2010/main" val="30434615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2B35ED37-71C7-4AA1-A813-6F9049F35B79}"/>
              </a:ext>
            </a:extLst>
          </p:cNvPr>
          <p:cNvSpPr txBox="1"/>
          <p:nvPr/>
        </p:nvSpPr>
        <p:spPr>
          <a:xfrm>
            <a:off x="824974" y="442944"/>
            <a:ext cx="9182355" cy="954107"/>
          </a:xfrm>
          <a:prstGeom prst="rect">
            <a:avLst/>
          </a:prstGeom>
          <a:noFill/>
        </p:spPr>
        <p:txBody>
          <a:bodyPr wrap="square" rtlCol="0">
            <a:spAutoFit/>
          </a:bodyPr>
          <a:lstStyle/>
          <a:p>
            <a:r>
              <a:rPr lang="es-CO" sz="2800" b="1" dirty="0">
                <a:solidFill>
                  <a:srgbClr val="C00040"/>
                </a:solidFill>
                <a:latin typeface="DIN Pro Medium" panose="020B0604020101020102" pitchFamily="34" charset="0"/>
                <a:cs typeface="DIN Pro Medium" panose="020B0604020101020102" pitchFamily="34" charset="0"/>
              </a:rPr>
              <a:t>Configuraciones básicas de iluminación: Iluminación estructurada</a:t>
            </a:r>
          </a:p>
        </p:txBody>
      </p:sp>
      <p:sp>
        <p:nvSpPr>
          <p:cNvPr id="5" name="CuadroTexto 4">
            <a:extLst>
              <a:ext uri="{FF2B5EF4-FFF2-40B4-BE49-F238E27FC236}">
                <a16:creationId xmlns:a16="http://schemas.microsoft.com/office/drawing/2014/main" id="{9DC200A9-4C62-45C4-93E7-34B5A9195E99}"/>
              </a:ext>
            </a:extLst>
          </p:cNvPr>
          <p:cNvSpPr txBox="1"/>
          <p:nvPr/>
        </p:nvSpPr>
        <p:spPr>
          <a:xfrm>
            <a:off x="8108549" y="1397051"/>
            <a:ext cx="3797559" cy="2308324"/>
          </a:xfrm>
          <a:prstGeom prst="rect">
            <a:avLst/>
          </a:prstGeom>
          <a:noFill/>
        </p:spPr>
        <p:txBody>
          <a:bodyPr wrap="square" rtlCol="0">
            <a:spAutoFit/>
          </a:bodyPr>
          <a:lstStyle/>
          <a:p>
            <a:r>
              <a:rPr lang="es-CO" dirty="0"/>
              <a:t>Principalmente usada para detectar características volumétricas del objeto en cuestión, se basa en el uso de estructuras de luz periódica que permiten el análisis de pequeños defectos superficiales en los objetos. También es ideal para la tecnología de reconstrucción 3D.</a:t>
            </a:r>
          </a:p>
        </p:txBody>
      </p:sp>
      <p:pic>
        <p:nvPicPr>
          <p:cNvPr id="8" name="Imagen 7">
            <a:extLst>
              <a:ext uri="{FF2B5EF4-FFF2-40B4-BE49-F238E27FC236}">
                <a16:creationId xmlns:a16="http://schemas.microsoft.com/office/drawing/2014/main" id="{0502EACD-87B7-4D9C-AB06-208D7BF429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5892" y="1397051"/>
            <a:ext cx="6858000" cy="3857625"/>
          </a:xfrm>
          <a:prstGeom prst="rect">
            <a:avLst/>
          </a:prstGeom>
        </p:spPr>
      </p:pic>
      <p:pic>
        <p:nvPicPr>
          <p:cNvPr id="13" name="Imagen 12">
            <a:extLst>
              <a:ext uri="{FF2B5EF4-FFF2-40B4-BE49-F238E27FC236}">
                <a16:creationId xmlns:a16="http://schemas.microsoft.com/office/drawing/2014/main" id="{52B06521-2F40-47F8-A27B-C993B62E1BC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43892" y="3681381"/>
            <a:ext cx="4867275" cy="2733675"/>
          </a:xfrm>
          <a:prstGeom prst="rect">
            <a:avLst/>
          </a:prstGeom>
        </p:spPr>
      </p:pic>
    </p:spTree>
    <p:extLst>
      <p:ext uri="{BB962C8B-B14F-4D97-AF65-F5344CB8AC3E}">
        <p14:creationId xmlns:p14="http://schemas.microsoft.com/office/powerpoint/2010/main" val="28356273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2B35ED37-71C7-4AA1-A813-6F9049F35B79}"/>
              </a:ext>
            </a:extLst>
          </p:cNvPr>
          <p:cNvSpPr txBox="1"/>
          <p:nvPr/>
        </p:nvSpPr>
        <p:spPr>
          <a:xfrm>
            <a:off x="824974" y="442944"/>
            <a:ext cx="9182355" cy="523220"/>
          </a:xfrm>
          <a:prstGeom prst="rect">
            <a:avLst/>
          </a:prstGeom>
          <a:noFill/>
        </p:spPr>
        <p:txBody>
          <a:bodyPr wrap="square" rtlCol="0">
            <a:spAutoFit/>
          </a:bodyPr>
          <a:lstStyle/>
          <a:p>
            <a:r>
              <a:rPr lang="es-CO" sz="2800" b="1" dirty="0">
                <a:solidFill>
                  <a:srgbClr val="C00040"/>
                </a:solidFill>
                <a:latin typeface="DIN Pro Medium" panose="020B0604020101020102" pitchFamily="34" charset="0"/>
                <a:cs typeface="DIN Pro Medium" panose="020B0604020101020102" pitchFamily="34" charset="0"/>
              </a:rPr>
              <a:t>Iluminación en visión artificial: El espectro electromagnético</a:t>
            </a:r>
          </a:p>
        </p:txBody>
      </p:sp>
      <p:pic>
        <p:nvPicPr>
          <p:cNvPr id="5" name="Imagen 4">
            <a:extLst>
              <a:ext uri="{FF2B5EF4-FFF2-40B4-BE49-F238E27FC236}">
                <a16:creationId xmlns:a16="http://schemas.microsoft.com/office/drawing/2014/main" id="{F2CE793F-32CD-4CD8-9AED-0604526EED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5892" y="1582126"/>
            <a:ext cx="6850014" cy="2566472"/>
          </a:xfrm>
          <a:prstGeom prst="rect">
            <a:avLst/>
          </a:prstGeom>
        </p:spPr>
      </p:pic>
      <p:sp>
        <p:nvSpPr>
          <p:cNvPr id="9" name="CuadroTexto 8">
            <a:extLst>
              <a:ext uri="{FF2B5EF4-FFF2-40B4-BE49-F238E27FC236}">
                <a16:creationId xmlns:a16="http://schemas.microsoft.com/office/drawing/2014/main" id="{371D19F4-5568-4ECD-B388-B35B2AA13587}"/>
              </a:ext>
            </a:extLst>
          </p:cNvPr>
          <p:cNvSpPr txBox="1"/>
          <p:nvPr/>
        </p:nvSpPr>
        <p:spPr>
          <a:xfrm>
            <a:off x="7389846" y="1384216"/>
            <a:ext cx="3648842" cy="1754326"/>
          </a:xfrm>
          <a:prstGeom prst="rect">
            <a:avLst/>
          </a:prstGeom>
          <a:noFill/>
        </p:spPr>
        <p:txBody>
          <a:bodyPr wrap="square" rtlCol="0">
            <a:spAutoFit/>
          </a:bodyPr>
          <a:lstStyle/>
          <a:p>
            <a:r>
              <a:rPr lang="es-CO" dirty="0"/>
              <a:t>La luz es una onda electromagnética y dependiendo de su longitud de onda podemos resaltar diferentes características de los objetos a iluminar.</a:t>
            </a:r>
          </a:p>
          <a:p>
            <a:endParaRPr lang="es-CO" dirty="0"/>
          </a:p>
        </p:txBody>
      </p:sp>
      <p:sp>
        <p:nvSpPr>
          <p:cNvPr id="17" name="CuadroTexto 16">
            <a:extLst>
              <a:ext uri="{FF2B5EF4-FFF2-40B4-BE49-F238E27FC236}">
                <a16:creationId xmlns:a16="http://schemas.microsoft.com/office/drawing/2014/main" id="{88DBF3DA-4A02-4F28-A8D2-A9F7EFA8AAF3}"/>
              </a:ext>
            </a:extLst>
          </p:cNvPr>
          <p:cNvSpPr txBox="1"/>
          <p:nvPr/>
        </p:nvSpPr>
        <p:spPr>
          <a:xfrm>
            <a:off x="3741004" y="5111329"/>
            <a:ext cx="3648842" cy="1200329"/>
          </a:xfrm>
          <a:prstGeom prst="rect">
            <a:avLst/>
          </a:prstGeom>
          <a:noFill/>
        </p:spPr>
        <p:txBody>
          <a:bodyPr wrap="square" rtlCol="0">
            <a:spAutoFit/>
          </a:bodyPr>
          <a:lstStyle/>
          <a:p>
            <a:r>
              <a:rPr lang="es-CO" dirty="0"/>
              <a:t>Variaciones en características visibles de un carro, dependiendo de la longitud de onda de la luz.</a:t>
            </a:r>
          </a:p>
          <a:p>
            <a:endParaRPr lang="es-CO" dirty="0"/>
          </a:p>
        </p:txBody>
      </p:sp>
      <p:pic>
        <p:nvPicPr>
          <p:cNvPr id="19" name="Imagen 18">
            <a:extLst>
              <a:ext uri="{FF2B5EF4-FFF2-40B4-BE49-F238E27FC236}">
                <a16:creationId xmlns:a16="http://schemas.microsoft.com/office/drawing/2014/main" id="{2761FA21-6522-4E14-941A-37E634269F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89846" y="3138542"/>
            <a:ext cx="4287628" cy="3038292"/>
          </a:xfrm>
          <a:prstGeom prst="rect">
            <a:avLst/>
          </a:prstGeom>
        </p:spPr>
      </p:pic>
    </p:spTree>
    <p:extLst>
      <p:ext uri="{BB962C8B-B14F-4D97-AF65-F5344CB8AC3E}">
        <p14:creationId xmlns:p14="http://schemas.microsoft.com/office/powerpoint/2010/main" val="5146779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2B35ED37-71C7-4AA1-A813-6F9049F35B79}"/>
              </a:ext>
            </a:extLst>
          </p:cNvPr>
          <p:cNvSpPr txBox="1"/>
          <p:nvPr/>
        </p:nvSpPr>
        <p:spPr>
          <a:xfrm>
            <a:off x="824974" y="442944"/>
            <a:ext cx="9182355" cy="523220"/>
          </a:xfrm>
          <a:prstGeom prst="rect">
            <a:avLst/>
          </a:prstGeom>
          <a:noFill/>
        </p:spPr>
        <p:txBody>
          <a:bodyPr wrap="square" rtlCol="0">
            <a:spAutoFit/>
          </a:bodyPr>
          <a:lstStyle/>
          <a:p>
            <a:r>
              <a:rPr lang="es-CO" sz="2800" b="1" dirty="0">
                <a:solidFill>
                  <a:srgbClr val="C00040"/>
                </a:solidFill>
                <a:latin typeface="DIN Pro Medium" panose="020B0604020101020102" pitchFamily="34" charset="0"/>
                <a:cs typeface="DIN Pro Medium" panose="020B0604020101020102" pitchFamily="34" charset="0"/>
              </a:rPr>
              <a:t>Iluminación en visión artificial: El espectro electromagnético</a:t>
            </a:r>
          </a:p>
        </p:txBody>
      </p:sp>
      <p:pic>
        <p:nvPicPr>
          <p:cNvPr id="4" name="Imagen 3">
            <a:extLst>
              <a:ext uri="{FF2B5EF4-FFF2-40B4-BE49-F238E27FC236}">
                <a16:creationId xmlns:a16="http://schemas.microsoft.com/office/drawing/2014/main" id="{3FAB5513-FE87-4ADC-AF83-06160C960C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65379" y="1533812"/>
            <a:ext cx="5486400" cy="4070294"/>
          </a:xfrm>
          <a:prstGeom prst="rect">
            <a:avLst/>
          </a:prstGeom>
        </p:spPr>
      </p:pic>
      <p:sp>
        <p:nvSpPr>
          <p:cNvPr id="10" name="CuadroTexto 9">
            <a:extLst>
              <a:ext uri="{FF2B5EF4-FFF2-40B4-BE49-F238E27FC236}">
                <a16:creationId xmlns:a16="http://schemas.microsoft.com/office/drawing/2014/main" id="{40924FFD-BC34-46AB-9228-57AB7597524F}"/>
              </a:ext>
            </a:extLst>
          </p:cNvPr>
          <p:cNvSpPr txBox="1"/>
          <p:nvPr/>
        </p:nvSpPr>
        <p:spPr>
          <a:xfrm>
            <a:off x="7224227" y="1349146"/>
            <a:ext cx="4233765" cy="2308324"/>
          </a:xfrm>
          <a:prstGeom prst="rect">
            <a:avLst/>
          </a:prstGeom>
          <a:noFill/>
        </p:spPr>
        <p:txBody>
          <a:bodyPr wrap="square">
            <a:spAutoFit/>
          </a:bodyPr>
          <a:lstStyle/>
          <a:p>
            <a:r>
              <a:rPr lang="es-CO" dirty="0"/>
              <a:t>Dependiendo de la longitud de onda con la que se ilumine el objeto, podemos resaltar diferentes características en el. Por ejemplo, en la industria alimenticia es común el uso de iluminación en el infrarrojo cercano (NIR) para la detección de hongos o elementos extraños en las frutas.</a:t>
            </a:r>
          </a:p>
        </p:txBody>
      </p:sp>
    </p:spTree>
    <p:extLst>
      <p:ext uri="{BB962C8B-B14F-4D97-AF65-F5344CB8AC3E}">
        <p14:creationId xmlns:p14="http://schemas.microsoft.com/office/powerpoint/2010/main" val="6582846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2B35ED37-71C7-4AA1-A813-6F9049F35B79}"/>
              </a:ext>
            </a:extLst>
          </p:cNvPr>
          <p:cNvSpPr txBox="1"/>
          <p:nvPr/>
        </p:nvSpPr>
        <p:spPr>
          <a:xfrm>
            <a:off x="824974" y="442944"/>
            <a:ext cx="9182355" cy="523220"/>
          </a:xfrm>
          <a:prstGeom prst="rect">
            <a:avLst/>
          </a:prstGeom>
          <a:noFill/>
        </p:spPr>
        <p:txBody>
          <a:bodyPr wrap="square" rtlCol="0">
            <a:spAutoFit/>
          </a:bodyPr>
          <a:lstStyle/>
          <a:p>
            <a:r>
              <a:rPr lang="es-CO" sz="2800" b="1" dirty="0">
                <a:solidFill>
                  <a:srgbClr val="C00040"/>
                </a:solidFill>
                <a:latin typeface="DIN Pro Medium" panose="020B0604020101020102" pitchFamily="34" charset="0"/>
                <a:cs typeface="DIN Pro Medium" panose="020B0604020101020102" pitchFamily="34" charset="0"/>
              </a:rPr>
              <a:t>Iluminación en visión artificial: Polarización</a:t>
            </a:r>
          </a:p>
        </p:txBody>
      </p:sp>
      <p:sp>
        <p:nvSpPr>
          <p:cNvPr id="10" name="CuadroTexto 9">
            <a:extLst>
              <a:ext uri="{FF2B5EF4-FFF2-40B4-BE49-F238E27FC236}">
                <a16:creationId xmlns:a16="http://schemas.microsoft.com/office/drawing/2014/main" id="{40924FFD-BC34-46AB-9228-57AB7597524F}"/>
              </a:ext>
            </a:extLst>
          </p:cNvPr>
          <p:cNvSpPr txBox="1"/>
          <p:nvPr/>
        </p:nvSpPr>
        <p:spPr>
          <a:xfrm>
            <a:off x="7224227" y="1349146"/>
            <a:ext cx="4233765" cy="3416320"/>
          </a:xfrm>
          <a:prstGeom prst="rect">
            <a:avLst/>
          </a:prstGeom>
          <a:noFill/>
        </p:spPr>
        <p:txBody>
          <a:bodyPr wrap="square">
            <a:spAutoFit/>
          </a:bodyPr>
          <a:lstStyle/>
          <a:p>
            <a:r>
              <a:rPr lang="es-CO" dirty="0"/>
              <a:t>Debido a los problemas de la reflexión especular en los objetos, es necesario contar con una herramienta que permita reducir estas reflexiones para así poder realizar énfasis en las cualidades del objeto en vez de la fuente de luz.</a:t>
            </a:r>
          </a:p>
          <a:p>
            <a:r>
              <a:rPr lang="es-CO" dirty="0"/>
              <a:t>Hay dos formas de polarizar la luz en la visión artificial:</a:t>
            </a:r>
          </a:p>
          <a:p>
            <a:endParaRPr lang="es-CO" dirty="0"/>
          </a:p>
          <a:p>
            <a:pPr marL="285750" indent="-285750">
              <a:buFont typeface="Arial" panose="020B0604020202020204" pitchFamily="34" charset="0"/>
              <a:buChar char="•"/>
            </a:pPr>
            <a:r>
              <a:rPr lang="es-CO" dirty="0"/>
              <a:t>Polarizador en cámara.</a:t>
            </a:r>
          </a:p>
          <a:p>
            <a:pPr marL="285750" indent="-285750">
              <a:buFont typeface="Arial" panose="020B0604020202020204" pitchFamily="34" charset="0"/>
              <a:buChar char="•"/>
            </a:pPr>
            <a:r>
              <a:rPr lang="es-CO" dirty="0"/>
              <a:t>Polarizador en iluminación y cámara.</a:t>
            </a:r>
          </a:p>
          <a:p>
            <a:pPr marL="285750" indent="-285750">
              <a:buFont typeface="Arial" panose="020B0604020202020204" pitchFamily="34" charset="0"/>
              <a:buChar char="•"/>
            </a:pPr>
            <a:endParaRPr lang="es-CO" dirty="0"/>
          </a:p>
        </p:txBody>
      </p:sp>
      <p:pic>
        <p:nvPicPr>
          <p:cNvPr id="8" name="Imagen 7">
            <a:extLst>
              <a:ext uri="{FF2B5EF4-FFF2-40B4-BE49-F238E27FC236}">
                <a16:creationId xmlns:a16="http://schemas.microsoft.com/office/drawing/2014/main" id="{67057D76-52E7-4B79-A8F9-FDBD9EA17163}"/>
              </a:ext>
            </a:extLst>
          </p:cNvPr>
          <p:cNvPicPr>
            <a:picLocks noChangeAspect="1"/>
          </p:cNvPicPr>
          <p:nvPr/>
        </p:nvPicPr>
        <p:blipFill>
          <a:blip r:embed="rId2"/>
          <a:stretch>
            <a:fillRect/>
          </a:stretch>
        </p:blipFill>
        <p:spPr>
          <a:xfrm>
            <a:off x="734008" y="1675291"/>
            <a:ext cx="6336300" cy="3324453"/>
          </a:xfrm>
          <a:prstGeom prst="rect">
            <a:avLst/>
          </a:prstGeom>
        </p:spPr>
      </p:pic>
    </p:spTree>
    <p:extLst>
      <p:ext uri="{BB962C8B-B14F-4D97-AF65-F5344CB8AC3E}">
        <p14:creationId xmlns:p14="http://schemas.microsoft.com/office/powerpoint/2010/main" val="3269632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2B35ED37-71C7-4AA1-A813-6F9049F35B79}"/>
              </a:ext>
            </a:extLst>
          </p:cNvPr>
          <p:cNvSpPr txBox="1"/>
          <p:nvPr/>
        </p:nvSpPr>
        <p:spPr>
          <a:xfrm>
            <a:off x="824974" y="442944"/>
            <a:ext cx="9182355" cy="523220"/>
          </a:xfrm>
          <a:prstGeom prst="rect">
            <a:avLst/>
          </a:prstGeom>
          <a:noFill/>
        </p:spPr>
        <p:txBody>
          <a:bodyPr wrap="square" rtlCol="0">
            <a:spAutoFit/>
          </a:bodyPr>
          <a:lstStyle/>
          <a:p>
            <a:r>
              <a:rPr lang="es-CO" sz="2800" b="1" dirty="0">
                <a:solidFill>
                  <a:srgbClr val="C00040"/>
                </a:solidFill>
                <a:latin typeface="DIN Pro Medium" panose="020B0604020101020102" pitchFamily="34" charset="0"/>
                <a:cs typeface="DIN Pro Medium" panose="020B0604020101020102" pitchFamily="34" charset="0"/>
              </a:rPr>
              <a:t>Iluminación en visión artificial: Polarización</a:t>
            </a:r>
          </a:p>
        </p:txBody>
      </p:sp>
      <mc:AlternateContent xmlns:mc="http://schemas.openxmlformats.org/markup-compatibility/2006">
        <mc:Choice xmlns:a14="http://schemas.microsoft.com/office/drawing/2010/main" Requires="a14">
          <p:sp>
            <p:nvSpPr>
              <p:cNvPr id="10" name="CuadroTexto 9">
                <a:extLst>
                  <a:ext uri="{FF2B5EF4-FFF2-40B4-BE49-F238E27FC236}">
                    <a16:creationId xmlns:a16="http://schemas.microsoft.com/office/drawing/2014/main" id="{40924FFD-BC34-46AB-9228-57AB7597524F}"/>
                  </a:ext>
                </a:extLst>
              </p:cNvPr>
              <p:cNvSpPr txBox="1"/>
              <p:nvPr/>
            </p:nvSpPr>
            <p:spPr>
              <a:xfrm>
                <a:off x="4077478" y="1096698"/>
                <a:ext cx="7399176" cy="2434769"/>
              </a:xfrm>
              <a:prstGeom prst="rect">
                <a:avLst/>
              </a:prstGeom>
              <a:noFill/>
            </p:spPr>
            <p:txBody>
              <a:bodyPr wrap="square">
                <a:spAutoFit/>
              </a:bodyPr>
              <a:lstStyle/>
              <a:p>
                <a:pPr marL="285750" indent="-285750">
                  <a:buFont typeface="Arial" panose="020B0604020202020204" pitchFamily="34" charset="0"/>
                  <a:buChar char="•"/>
                </a:pPr>
                <a:r>
                  <a:rPr lang="es-CO" dirty="0"/>
                  <a:t>Polarizador en cámara:</a:t>
                </a:r>
              </a:p>
              <a:p>
                <a:endParaRPr lang="es-CO" dirty="0"/>
              </a:p>
              <a:p>
                <a:r>
                  <a:rPr lang="es-CO" dirty="0"/>
                  <a:t>Se basa en que la luz reflejada en nuestro objeto de interés cumple, al menos parcialmente la ley de Brewster, la cual no indica que toda luz reflejada en un material dieléctrico se refleja de manera parcialmente polarizada en dirección paralela a la superficie, con un ángulo en el cual la polarización es total dado por </a:t>
                </a:r>
                <a14:m>
                  <m:oMath xmlns:m="http://schemas.openxmlformats.org/officeDocument/2006/math">
                    <m:r>
                      <a:rPr lang="es-CO" b="0" i="1" smtClean="0">
                        <a:latin typeface="Cambria Math" panose="02040503050406030204" pitchFamily="18" charset="0"/>
                      </a:rPr>
                      <m:t>𝛼</m:t>
                    </m:r>
                    <m:r>
                      <a:rPr lang="es-CO" b="0" i="1" smtClean="0">
                        <a:latin typeface="Cambria Math" panose="02040503050406030204" pitchFamily="18" charset="0"/>
                      </a:rPr>
                      <m:t>=</m:t>
                    </m:r>
                    <m:func>
                      <m:funcPr>
                        <m:ctrlPr>
                          <a:rPr lang="es-CO" b="0" i="1" smtClean="0">
                            <a:latin typeface="Cambria Math" panose="02040503050406030204" pitchFamily="18" charset="0"/>
                          </a:rPr>
                        </m:ctrlPr>
                      </m:funcPr>
                      <m:fName>
                        <m:sSup>
                          <m:sSupPr>
                            <m:ctrlPr>
                              <a:rPr lang="es-CO" b="0" i="1" smtClean="0">
                                <a:latin typeface="Cambria Math" panose="02040503050406030204" pitchFamily="18" charset="0"/>
                              </a:rPr>
                            </m:ctrlPr>
                          </m:sSupPr>
                          <m:e>
                            <m:r>
                              <m:rPr>
                                <m:sty m:val="p"/>
                              </m:rPr>
                              <a:rPr lang="es-CO" b="0" i="0" smtClean="0">
                                <a:latin typeface="Cambria Math" panose="02040503050406030204" pitchFamily="18" charset="0"/>
                              </a:rPr>
                              <m:t>tan</m:t>
                            </m:r>
                          </m:e>
                          <m:sup>
                            <m:r>
                              <a:rPr lang="es-CO" b="0" i="1" smtClean="0">
                                <a:latin typeface="Cambria Math" panose="02040503050406030204" pitchFamily="18" charset="0"/>
                              </a:rPr>
                              <m:t>−1</m:t>
                            </m:r>
                          </m:sup>
                        </m:sSup>
                      </m:fName>
                      <m:e>
                        <m:f>
                          <m:fPr>
                            <m:ctrlPr>
                              <a:rPr lang="es-CO" b="0" i="1" smtClean="0">
                                <a:latin typeface="Cambria Math" panose="02040503050406030204" pitchFamily="18" charset="0"/>
                              </a:rPr>
                            </m:ctrlPr>
                          </m:fPr>
                          <m:num>
                            <m:sSub>
                              <m:sSubPr>
                                <m:ctrlPr>
                                  <a:rPr lang="es-CO" b="0" i="1" smtClean="0">
                                    <a:latin typeface="Cambria Math" panose="02040503050406030204" pitchFamily="18" charset="0"/>
                                  </a:rPr>
                                </m:ctrlPr>
                              </m:sSubPr>
                              <m:e>
                                <m:r>
                                  <a:rPr lang="es-CO" b="0" i="1" smtClean="0">
                                    <a:latin typeface="Cambria Math" panose="02040503050406030204" pitchFamily="18" charset="0"/>
                                  </a:rPr>
                                  <m:t>𝑛</m:t>
                                </m:r>
                              </m:e>
                              <m:sub>
                                <m:r>
                                  <a:rPr lang="es-CO" b="0" i="1" smtClean="0">
                                    <a:latin typeface="Cambria Math" panose="02040503050406030204" pitchFamily="18" charset="0"/>
                                  </a:rPr>
                                  <m:t>1</m:t>
                                </m:r>
                              </m:sub>
                            </m:sSub>
                          </m:num>
                          <m:den>
                            <m:sSub>
                              <m:sSubPr>
                                <m:ctrlPr>
                                  <a:rPr lang="es-CO" b="0" i="1" smtClean="0">
                                    <a:latin typeface="Cambria Math" panose="02040503050406030204" pitchFamily="18" charset="0"/>
                                  </a:rPr>
                                </m:ctrlPr>
                              </m:sSubPr>
                              <m:e>
                                <m:r>
                                  <a:rPr lang="es-CO" b="0" i="1" smtClean="0">
                                    <a:latin typeface="Cambria Math" panose="02040503050406030204" pitchFamily="18" charset="0"/>
                                  </a:rPr>
                                  <m:t>𝑛</m:t>
                                </m:r>
                              </m:e>
                              <m:sub>
                                <m:r>
                                  <a:rPr lang="es-CO" b="0" i="1" smtClean="0">
                                    <a:latin typeface="Cambria Math" panose="02040503050406030204" pitchFamily="18" charset="0"/>
                                  </a:rPr>
                                  <m:t>2</m:t>
                                </m:r>
                              </m:sub>
                            </m:sSub>
                          </m:den>
                        </m:f>
                      </m:e>
                    </m:func>
                  </m:oMath>
                </a14:m>
                <a:r>
                  <a:rPr lang="es-CO" dirty="0"/>
                  <a:t>.</a:t>
                </a:r>
              </a:p>
              <a:p>
                <a:endParaRPr lang="es-CO" dirty="0"/>
              </a:p>
            </p:txBody>
          </p:sp>
        </mc:Choice>
        <mc:Fallback>
          <p:sp>
            <p:nvSpPr>
              <p:cNvPr id="10" name="CuadroTexto 9">
                <a:extLst>
                  <a:ext uri="{FF2B5EF4-FFF2-40B4-BE49-F238E27FC236}">
                    <a16:creationId xmlns:a16="http://schemas.microsoft.com/office/drawing/2014/main" id="{40924FFD-BC34-46AB-9228-57AB7597524F}"/>
                  </a:ext>
                </a:extLst>
              </p:cNvPr>
              <p:cNvSpPr txBox="1">
                <a:spLocks noRot="1" noChangeAspect="1" noMove="1" noResize="1" noEditPoints="1" noAdjustHandles="1" noChangeArrowheads="1" noChangeShapeType="1" noTextEdit="1"/>
              </p:cNvSpPr>
              <p:nvPr/>
            </p:nvSpPr>
            <p:spPr>
              <a:xfrm>
                <a:off x="4077478" y="1096698"/>
                <a:ext cx="7399176" cy="2434769"/>
              </a:xfrm>
              <a:prstGeom prst="rect">
                <a:avLst/>
              </a:prstGeom>
              <a:blipFill>
                <a:blip r:embed="rId2"/>
                <a:stretch>
                  <a:fillRect l="-741" t="-1504" r="-824"/>
                </a:stretch>
              </a:blipFill>
            </p:spPr>
            <p:txBody>
              <a:bodyPr/>
              <a:lstStyle/>
              <a:p>
                <a:r>
                  <a:rPr lang="es-CO">
                    <a:noFill/>
                  </a:rPr>
                  <a:t> </a:t>
                </a:r>
              </a:p>
            </p:txBody>
          </p:sp>
        </mc:Fallback>
      </mc:AlternateContent>
      <p:pic>
        <p:nvPicPr>
          <p:cNvPr id="4" name="Imagen 3">
            <a:extLst>
              <a:ext uri="{FF2B5EF4-FFF2-40B4-BE49-F238E27FC236}">
                <a16:creationId xmlns:a16="http://schemas.microsoft.com/office/drawing/2014/main" id="{75CE5CCA-4CBC-4B0E-8344-F0AC3CF404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4220" y="966164"/>
            <a:ext cx="3540902" cy="2976150"/>
          </a:xfrm>
          <a:prstGeom prst="rect">
            <a:avLst/>
          </a:prstGeom>
        </p:spPr>
      </p:pic>
      <p:pic>
        <p:nvPicPr>
          <p:cNvPr id="7" name="Imagen 6">
            <a:extLst>
              <a:ext uri="{FF2B5EF4-FFF2-40B4-BE49-F238E27FC236}">
                <a16:creationId xmlns:a16="http://schemas.microsoft.com/office/drawing/2014/main" id="{A96990FC-8EB6-4E1C-9A0E-E119BC5897A0}"/>
              </a:ext>
            </a:extLst>
          </p:cNvPr>
          <p:cNvPicPr>
            <a:picLocks noChangeAspect="1"/>
          </p:cNvPicPr>
          <p:nvPr/>
        </p:nvPicPr>
        <p:blipFill rotWithShape="1">
          <a:blip r:embed="rId4">
            <a:extLst>
              <a:ext uri="{28A0092B-C50C-407E-A947-70E740481C1C}">
                <a14:useLocalDpi xmlns:a14="http://schemas.microsoft.com/office/drawing/2010/main" val="0"/>
              </a:ext>
            </a:extLst>
          </a:blip>
          <a:srcRect b="11468"/>
          <a:stretch/>
        </p:blipFill>
        <p:spPr>
          <a:xfrm>
            <a:off x="4497356" y="3230662"/>
            <a:ext cx="6092890" cy="3073294"/>
          </a:xfrm>
          <a:prstGeom prst="rect">
            <a:avLst/>
          </a:prstGeom>
        </p:spPr>
      </p:pic>
    </p:spTree>
    <p:extLst>
      <p:ext uri="{BB962C8B-B14F-4D97-AF65-F5344CB8AC3E}">
        <p14:creationId xmlns:p14="http://schemas.microsoft.com/office/powerpoint/2010/main" val="40571359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2B35ED37-71C7-4AA1-A813-6F9049F35B79}"/>
              </a:ext>
            </a:extLst>
          </p:cNvPr>
          <p:cNvSpPr txBox="1"/>
          <p:nvPr/>
        </p:nvSpPr>
        <p:spPr>
          <a:xfrm>
            <a:off x="824974" y="442944"/>
            <a:ext cx="9182355" cy="523220"/>
          </a:xfrm>
          <a:prstGeom prst="rect">
            <a:avLst/>
          </a:prstGeom>
          <a:noFill/>
        </p:spPr>
        <p:txBody>
          <a:bodyPr wrap="square" rtlCol="0">
            <a:spAutoFit/>
          </a:bodyPr>
          <a:lstStyle/>
          <a:p>
            <a:r>
              <a:rPr lang="es-CO" sz="2800" b="1" dirty="0">
                <a:solidFill>
                  <a:srgbClr val="C00040"/>
                </a:solidFill>
                <a:latin typeface="DIN Pro Medium" panose="020B0604020101020102" pitchFamily="34" charset="0"/>
                <a:cs typeface="DIN Pro Medium" panose="020B0604020101020102" pitchFamily="34" charset="0"/>
              </a:rPr>
              <a:t>Iluminación en visión artificial: Polarización</a:t>
            </a:r>
          </a:p>
        </p:txBody>
      </p:sp>
      <p:sp>
        <p:nvSpPr>
          <p:cNvPr id="10" name="CuadroTexto 9">
            <a:extLst>
              <a:ext uri="{FF2B5EF4-FFF2-40B4-BE49-F238E27FC236}">
                <a16:creationId xmlns:a16="http://schemas.microsoft.com/office/drawing/2014/main" id="{40924FFD-BC34-46AB-9228-57AB7597524F}"/>
              </a:ext>
            </a:extLst>
          </p:cNvPr>
          <p:cNvSpPr txBox="1"/>
          <p:nvPr/>
        </p:nvSpPr>
        <p:spPr>
          <a:xfrm>
            <a:off x="4077478" y="1096698"/>
            <a:ext cx="7399176" cy="2031325"/>
          </a:xfrm>
          <a:prstGeom prst="rect">
            <a:avLst/>
          </a:prstGeom>
          <a:noFill/>
        </p:spPr>
        <p:txBody>
          <a:bodyPr wrap="square">
            <a:spAutoFit/>
          </a:bodyPr>
          <a:lstStyle/>
          <a:p>
            <a:pPr marL="285750" indent="-285750">
              <a:buFont typeface="Arial" panose="020B0604020202020204" pitchFamily="34" charset="0"/>
              <a:buChar char="•"/>
            </a:pPr>
            <a:r>
              <a:rPr lang="es-CO" dirty="0"/>
              <a:t>Polarizador en cámara e iluminación:</a:t>
            </a:r>
          </a:p>
          <a:p>
            <a:endParaRPr lang="es-CO" dirty="0"/>
          </a:p>
          <a:p>
            <a:r>
              <a:rPr lang="es-CO" dirty="0"/>
              <a:t>Debido a que el método pasado no suprime el 100% de la luz reflejada, ya que no toda cumple con el ángulo de Brewster, es necesario para ciertas aplicaciones realizar la polarización de la iluminación de manera ortogonal al polarizador de la cámara, lo que permite que solo la luz que emite de manera difusa el material sea vista.</a:t>
            </a:r>
          </a:p>
        </p:txBody>
      </p:sp>
      <p:pic>
        <p:nvPicPr>
          <p:cNvPr id="5" name="Imagen 4">
            <a:extLst>
              <a:ext uri="{FF2B5EF4-FFF2-40B4-BE49-F238E27FC236}">
                <a16:creationId xmlns:a16="http://schemas.microsoft.com/office/drawing/2014/main" id="{352ED307-070A-4724-9EAD-77F367375E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978" y="1096698"/>
            <a:ext cx="4000500" cy="3105150"/>
          </a:xfrm>
          <a:prstGeom prst="rect">
            <a:avLst/>
          </a:prstGeom>
        </p:spPr>
      </p:pic>
      <p:pic>
        <p:nvPicPr>
          <p:cNvPr id="13" name="Imagen 12">
            <a:extLst>
              <a:ext uri="{FF2B5EF4-FFF2-40B4-BE49-F238E27FC236}">
                <a16:creationId xmlns:a16="http://schemas.microsoft.com/office/drawing/2014/main" id="{A682D648-821A-438C-AF6C-753896D66B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21157" y="3428999"/>
            <a:ext cx="3363473" cy="2522605"/>
          </a:xfrm>
          <a:prstGeom prst="rect">
            <a:avLst/>
          </a:prstGeom>
        </p:spPr>
      </p:pic>
      <p:pic>
        <p:nvPicPr>
          <p:cNvPr id="16" name="Imagen 15">
            <a:extLst>
              <a:ext uri="{FF2B5EF4-FFF2-40B4-BE49-F238E27FC236}">
                <a16:creationId xmlns:a16="http://schemas.microsoft.com/office/drawing/2014/main" id="{AEBAED02-669E-4F10-BE65-FC7D1ACCA09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77066" y="3428998"/>
            <a:ext cx="3363475" cy="2522606"/>
          </a:xfrm>
          <a:prstGeom prst="rect">
            <a:avLst/>
          </a:prstGeom>
        </p:spPr>
      </p:pic>
    </p:spTree>
    <p:extLst>
      <p:ext uri="{BB962C8B-B14F-4D97-AF65-F5344CB8AC3E}">
        <p14:creationId xmlns:p14="http://schemas.microsoft.com/office/powerpoint/2010/main" val="31340974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2B35ED37-71C7-4AA1-A813-6F9049F35B79}"/>
              </a:ext>
            </a:extLst>
          </p:cNvPr>
          <p:cNvSpPr txBox="1"/>
          <p:nvPr/>
        </p:nvSpPr>
        <p:spPr>
          <a:xfrm>
            <a:off x="824974" y="442944"/>
            <a:ext cx="9182355" cy="523220"/>
          </a:xfrm>
          <a:prstGeom prst="rect">
            <a:avLst/>
          </a:prstGeom>
          <a:noFill/>
        </p:spPr>
        <p:txBody>
          <a:bodyPr wrap="square" rtlCol="0">
            <a:spAutoFit/>
          </a:bodyPr>
          <a:lstStyle/>
          <a:p>
            <a:r>
              <a:rPr lang="es-CO" sz="2800" b="1" dirty="0">
                <a:solidFill>
                  <a:srgbClr val="C00040"/>
                </a:solidFill>
                <a:latin typeface="DIN Pro Medium" panose="020B0604020101020102" pitchFamily="34" charset="0"/>
                <a:cs typeface="DIN Pro Medium" panose="020B0604020101020102" pitchFamily="34" charset="0"/>
              </a:rPr>
              <a:t>Iluminación en visión artificial: Fuentes de luz</a:t>
            </a:r>
          </a:p>
        </p:txBody>
      </p:sp>
      <p:sp>
        <p:nvSpPr>
          <p:cNvPr id="10" name="CuadroTexto 9">
            <a:extLst>
              <a:ext uri="{FF2B5EF4-FFF2-40B4-BE49-F238E27FC236}">
                <a16:creationId xmlns:a16="http://schemas.microsoft.com/office/drawing/2014/main" id="{40924FFD-BC34-46AB-9228-57AB7597524F}"/>
              </a:ext>
            </a:extLst>
          </p:cNvPr>
          <p:cNvSpPr txBox="1"/>
          <p:nvPr/>
        </p:nvSpPr>
        <p:spPr>
          <a:xfrm>
            <a:off x="3792501" y="1229624"/>
            <a:ext cx="4494245" cy="2068709"/>
          </a:xfrm>
          <a:prstGeom prst="rect">
            <a:avLst/>
          </a:prstGeom>
          <a:noFill/>
        </p:spPr>
        <p:txBody>
          <a:bodyPr wrap="square">
            <a:spAutoFit/>
          </a:bodyPr>
          <a:lstStyle/>
          <a:p>
            <a:r>
              <a:rPr lang="es-CO" dirty="0"/>
              <a:t>Los elementos básicos de las iluminaciones son las fuentes de luz. Aquí se hace un resumen de las fuentes de luz usadas a lo largo de la historia, pero se hace énfasis en la iluminación LED como la más usada en la actualidad debido a su alta eficiencia y respuesta en frecuencia.</a:t>
            </a:r>
          </a:p>
        </p:txBody>
      </p:sp>
      <p:pic>
        <p:nvPicPr>
          <p:cNvPr id="6" name="Imagen 5">
            <a:extLst>
              <a:ext uri="{FF2B5EF4-FFF2-40B4-BE49-F238E27FC236}">
                <a16:creationId xmlns:a16="http://schemas.microsoft.com/office/drawing/2014/main" id="{8E131F53-A88F-423E-A1D9-8B33353CE2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8580" y="1361829"/>
            <a:ext cx="3265714" cy="1836964"/>
          </a:xfrm>
          <a:prstGeom prst="rect">
            <a:avLst/>
          </a:prstGeom>
        </p:spPr>
      </p:pic>
      <p:sp>
        <p:nvSpPr>
          <p:cNvPr id="7" name="CuadroTexto 6">
            <a:extLst>
              <a:ext uri="{FF2B5EF4-FFF2-40B4-BE49-F238E27FC236}">
                <a16:creationId xmlns:a16="http://schemas.microsoft.com/office/drawing/2014/main" id="{5402026F-98D8-4CE7-9561-B589534B0FC6}"/>
              </a:ext>
            </a:extLst>
          </p:cNvPr>
          <p:cNvSpPr txBox="1"/>
          <p:nvPr/>
        </p:nvSpPr>
        <p:spPr>
          <a:xfrm>
            <a:off x="298580" y="3198793"/>
            <a:ext cx="1720727" cy="369332"/>
          </a:xfrm>
          <a:prstGeom prst="rect">
            <a:avLst/>
          </a:prstGeom>
          <a:noFill/>
        </p:spPr>
        <p:txBody>
          <a:bodyPr wrap="none" rtlCol="0">
            <a:spAutoFit/>
          </a:bodyPr>
          <a:lstStyle/>
          <a:p>
            <a:r>
              <a:rPr lang="es-CO" dirty="0"/>
              <a:t>Luz fluorescente</a:t>
            </a:r>
          </a:p>
        </p:txBody>
      </p:sp>
      <p:pic>
        <p:nvPicPr>
          <p:cNvPr id="9" name="Imagen 8">
            <a:extLst>
              <a:ext uri="{FF2B5EF4-FFF2-40B4-BE49-F238E27FC236}">
                <a16:creationId xmlns:a16="http://schemas.microsoft.com/office/drawing/2014/main" id="{C01C4DFB-1632-45AB-96C1-C94497A8CC7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8580" y="3680510"/>
            <a:ext cx="2441225" cy="1815661"/>
          </a:xfrm>
          <a:prstGeom prst="rect">
            <a:avLst/>
          </a:prstGeom>
        </p:spPr>
      </p:pic>
      <p:sp>
        <p:nvSpPr>
          <p:cNvPr id="14" name="CuadroTexto 13">
            <a:extLst>
              <a:ext uri="{FF2B5EF4-FFF2-40B4-BE49-F238E27FC236}">
                <a16:creationId xmlns:a16="http://schemas.microsoft.com/office/drawing/2014/main" id="{5EAB4A29-2B4C-4CAD-86FF-85AE725EDD1E}"/>
              </a:ext>
            </a:extLst>
          </p:cNvPr>
          <p:cNvSpPr txBox="1"/>
          <p:nvPr/>
        </p:nvSpPr>
        <p:spPr>
          <a:xfrm>
            <a:off x="321121" y="5496171"/>
            <a:ext cx="1410643" cy="369332"/>
          </a:xfrm>
          <a:prstGeom prst="rect">
            <a:avLst/>
          </a:prstGeom>
          <a:noFill/>
        </p:spPr>
        <p:txBody>
          <a:bodyPr wrap="none" rtlCol="0">
            <a:spAutoFit/>
          </a:bodyPr>
          <a:lstStyle/>
          <a:p>
            <a:r>
              <a:rPr lang="es-CO" dirty="0"/>
              <a:t>Luz halógena</a:t>
            </a:r>
          </a:p>
        </p:txBody>
      </p:sp>
      <p:pic>
        <p:nvPicPr>
          <p:cNvPr id="15" name="Imagen 14">
            <a:extLst>
              <a:ext uri="{FF2B5EF4-FFF2-40B4-BE49-F238E27FC236}">
                <a16:creationId xmlns:a16="http://schemas.microsoft.com/office/drawing/2014/main" id="{03A5AB74-8143-4127-863E-9040819287E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69771" y="3594458"/>
            <a:ext cx="3265714" cy="1841862"/>
          </a:xfrm>
          <a:prstGeom prst="rect">
            <a:avLst/>
          </a:prstGeom>
        </p:spPr>
      </p:pic>
      <p:sp>
        <p:nvSpPr>
          <p:cNvPr id="17" name="CuadroTexto 16">
            <a:extLst>
              <a:ext uri="{FF2B5EF4-FFF2-40B4-BE49-F238E27FC236}">
                <a16:creationId xmlns:a16="http://schemas.microsoft.com/office/drawing/2014/main" id="{3AAF4A5F-F942-4FD7-A2FA-A0E35C96C7B9}"/>
              </a:ext>
            </a:extLst>
          </p:cNvPr>
          <p:cNvSpPr txBox="1"/>
          <p:nvPr/>
        </p:nvSpPr>
        <p:spPr>
          <a:xfrm>
            <a:off x="3069771" y="5457755"/>
            <a:ext cx="1901354" cy="369332"/>
          </a:xfrm>
          <a:prstGeom prst="rect">
            <a:avLst/>
          </a:prstGeom>
          <a:noFill/>
        </p:spPr>
        <p:txBody>
          <a:bodyPr wrap="none" rtlCol="0">
            <a:spAutoFit/>
          </a:bodyPr>
          <a:lstStyle/>
          <a:p>
            <a:r>
              <a:rPr lang="es-CO" dirty="0"/>
              <a:t>Luz incandescente</a:t>
            </a:r>
          </a:p>
        </p:txBody>
      </p:sp>
      <p:pic>
        <p:nvPicPr>
          <p:cNvPr id="2050" name="Picture 2" descr="Qué es y cómo se mide la vida útil de un LED? | Iluminet revista de  iluminación">
            <a:extLst>
              <a:ext uri="{FF2B5EF4-FFF2-40B4-BE49-F238E27FC236}">
                <a16:creationId xmlns:a16="http://schemas.microsoft.com/office/drawing/2014/main" id="{7A3C5362-C85F-46D6-8A36-2F96E27A7D0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69966" y="3534739"/>
            <a:ext cx="3803161" cy="1901581"/>
          </a:xfrm>
          <a:prstGeom prst="rect">
            <a:avLst/>
          </a:prstGeom>
          <a:noFill/>
          <a:extLst>
            <a:ext uri="{909E8E84-426E-40DD-AFC4-6F175D3DCCD1}">
              <a14:hiddenFill xmlns:a14="http://schemas.microsoft.com/office/drawing/2010/main">
                <a:solidFill>
                  <a:srgbClr val="FFFFFF"/>
                </a:solidFill>
              </a14:hiddenFill>
            </a:ext>
          </a:extLst>
        </p:spPr>
      </p:pic>
      <p:sp>
        <p:nvSpPr>
          <p:cNvPr id="21" name="CuadroTexto 20">
            <a:extLst>
              <a:ext uri="{FF2B5EF4-FFF2-40B4-BE49-F238E27FC236}">
                <a16:creationId xmlns:a16="http://schemas.microsoft.com/office/drawing/2014/main" id="{09BA793A-2602-4A53-A30F-9CE4059D3BAB}"/>
              </a:ext>
            </a:extLst>
          </p:cNvPr>
          <p:cNvSpPr txBox="1"/>
          <p:nvPr/>
        </p:nvSpPr>
        <p:spPr>
          <a:xfrm>
            <a:off x="6969966" y="5436320"/>
            <a:ext cx="901209" cy="369332"/>
          </a:xfrm>
          <a:prstGeom prst="rect">
            <a:avLst/>
          </a:prstGeom>
          <a:noFill/>
        </p:spPr>
        <p:txBody>
          <a:bodyPr wrap="none" rtlCol="0">
            <a:spAutoFit/>
          </a:bodyPr>
          <a:lstStyle/>
          <a:p>
            <a:r>
              <a:rPr lang="es-CO" dirty="0"/>
              <a:t>Luz LED</a:t>
            </a:r>
          </a:p>
        </p:txBody>
      </p:sp>
      <p:grpSp>
        <p:nvGrpSpPr>
          <p:cNvPr id="26" name="Grupo 25">
            <a:extLst>
              <a:ext uri="{FF2B5EF4-FFF2-40B4-BE49-F238E27FC236}">
                <a16:creationId xmlns:a16="http://schemas.microsoft.com/office/drawing/2014/main" id="{EC2591CE-3D3D-4F59-A42F-6DAFAAD77377}"/>
              </a:ext>
            </a:extLst>
          </p:cNvPr>
          <p:cNvGrpSpPr/>
          <p:nvPr/>
        </p:nvGrpSpPr>
        <p:grpSpPr>
          <a:xfrm>
            <a:off x="8277396" y="1629739"/>
            <a:ext cx="3565088" cy="1711200"/>
            <a:chOff x="8224785" y="1229624"/>
            <a:chExt cx="3565088" cy="1711200"/>
          </a:xfrm>
        </p:grpSpPr>
        <p:pic>
          <p:nvPicPr>
            <p:cNvPr id="23" name="Imagen 22">
              <a:extLst>
                <a:ext uri="{FF2B5EF4-FFF2-40B4-BE49-F238E27FC236}">
                  <a16:creationId xmlns:a16="http://schemas.microsoft.com/office/drawing/2014/main" id="{7D617162-C80E-4DC4-B387-3A0ECA20A42F}"/>
                </a:ext>
              </a:extLst>
            </p:cNvPr>
            <p:cNvPicPr>
              <a:picLocks noChangeAspect="1"/>
            </p:cNvPicPr>
            <p:nvPr/>
          </p:nvPicPr>
          <p:blipFill rotWithShape="1">
            <a:blip r:embed="rId7"/>
            <a:srcRect t="46856"/>
            <a:stretch/>
          </p:blipFill>
          <p:spPr>
            <a:xfrm>
              <a:off x="8244450" y="1701416"/>
              <a:ext cx="3449157" cy="1239408"/>
            </a:xfrm>
            <a:prstGeom prst="rect">
              <a:avLst/>
            </a:prstGeom>
          </p:spPr>
        </p:pic>
        <p:pic>
          <p:nvPicPr>
            <p:cNvPr id="25" name="Imagen 24">
              <a:extLst>
                <a:ext uri="{FF2B5EF4-FFF2-40B4-BE49-F238E27FC236}">
                  <a16:creationId xmlns:a16="http://schemas.microsoft.com/office/drawing/2014/main" id="{26872256-DD69-4999-B9AD-26B6106A947D}"/>
                </a:ext>
              </a:extLst>
            </p:cNvPr>
            <p:cNvPicPr>
              <a:picLocks noChangeAspect="1"/>
            </p:cNvPicPr>
            <p:nvPr/>
          </p:nvPicPr>
          <p:blipFill rotWithShape="1">
            <a:blip r:embed="rId7"/>
            <a:srcRect b="81221"/>
            <a:stretch/>
          </p:blipFill>
          <p:spPr>
            <a:xfrm>
              <a:off x="8224785" y="1229624"/>
              <a:ext cx="3565088" cy="452690"/>
            </a:xfrm>
            <a:prstGeom prst="rect">
              <a:avLst/>
            </a:prstGeom>
          </p:spPr>
        </p:pic>
      </p:grpSp>
    </p:spTree>
    <p:extLst>
      <p:ext uri="{BB962C8B-B14F-4D97-AF65-F5344CB8AC3E}">
        <p14:creationId xmlns:p14="http://schemas.microsoft.com/office/powerpoint/2010/main" val="6351080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2B35ED37-71C7-4AA1-A813-6F9049F35B79}"/>
              </a:ext>
            </a:extLst>
          </p:cNvPr>
          <p:cNvSpPr txBox="1"/>
          <p:nvPr/>
        </p:nvSpPr>
        <p:spPr>
          <a:xfrm>
            <a:off x="824974" y="442944"/>
            <a:ext cx="9182355" cy="523220"/>
          </a:xfrm>
          <a:prstGeom prst="rect">
            <a:avLst/>
          </a:prstGeom>
          <a:noFill/>
        </p:spPr>
        <p:txBody>
          <a:bodyPr wrap="square" rtlCol="0">
            <a:spAutoFit/>
          </a:bodyPr>
          <a:lstStyle/>
          <a:p>
            <a:r>
              <a:rPr lang="es-CO" sz="2800" b="1" dirty="0">
                <a:solidFill>
                  <a:srgbClr val="C00040"/>
                </a:solidFill>
                <a:latin typeface="DIN Pro Medium" panose="020B0604020101020102" pitchFamily="34" charset="0"/>
                <a:cs typeface="DIN Pro Medium" panose="020B0604020101020102" pitchFamily="34" charset="0"/>
              </a:rPr>
              <a:t>Fuentes de luz: Luz incandescente/halógena</a:t>
            </a:r>
          </a:p>
        </p:txBody>
      </p:sp>
      <p:pic>
        <p:nvPicPr>
          <p:cNvPr id="9" name="Imagen 8">
            <a:extLst>
              <a:ext uri="{FF2B5EF4-FFF2-40B4-BE49-F238E27FC236}">
                <a16:creationId xmlns:a16="http://schemas.microsoft.com/office/drawing/2014/main" id="{C01C4DFB-1632-45AB-96C1-C94497A8CC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8580" y="3680510"/>
            <a:ext cx="2441225" cy="1815661"/>
          </a:xfrm>
          <a:prstGeom prst="rect">
            <a:avLst/>
          </a:prstGeom>
        </p:spPr>
      </p:pic>
      <p:sp>
        <p:nvSpPr>
          <p:cNvPr id="14" name="CuadroTexto 13">
            <a:extLst>
              <a:ext uri="{FF2B5EF4-FFF2-40B4-BE49-F238E27FC236}">
                <a16:creationId xmlns:a16="http://schemas.microsoft.com/office/drawing/2014/main" id="{5EAB4A29-2B4C-4CAD-86FF-85AE725EDD1E}"/>
              </a:ext>
            </a:extLst>
          </p:cNvPr>
          <p:cNvSpPr txBox="1"/>
          <p:nvPr/>
        </p:nvSpPr>
        <p:spPr>
          <a:xfrm>
            <a:off x="321121" y="5496171"/>
            <a:ext cx="1410643" cy="369332"/>
          </a:xfrm>
          <a:prstGeom prst="rect">
            <a:avLst/>
          </a:prstGeom>
          <a:noFill/>
        </p:spPr>
        <p:txBody>
          <a:bodyPr wrap="none" rtlCol="0">
            <a:spAutoFit/>
          </a:bodyPr>
          <a:lstStyle/>
          <a:p>
            <a:r>
              <a:rPr lang="es-CO" dirty="0"/>
              <a:t>Luz halógena</a:t>
            </a:r>
          </a:p>
        </p:txBody>
      </p:sp>
      <p:pic>
        <p:nvPicPr>
          <p:cNvPr id="15" name="Imagen 14">
            <a:extLst>
              <a:ext uri="{FF2B5EF4-FFF2-40B4-BE49-F238E27FC236}">
                <a16:creationId xmlns:a16="http://schemas.microsoft.com/office/drawing/2014/main" id="{03A5AB74-8143-4127-863E-9040819287E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8622" y="1361829"/>
            <a:ext cx="2939142" cy="1657675"/>
          </a:xfrm>
          <a:prstGeom prst="rect">
            <a:avLst/>
          </a:prstGeom>
        </p:spPr>
      </p:pic>
      <p:sp>
        <p:nvSpPr>
          <p:cNvPr id="17" name="CuadroTexto 16">
            <a:extLst>
              <a:ext uri="{FF2B5EF4-FFF2-40B4-BE49-F238E27FC236}">
                <a16:creationId xmlns:a16="http://schemas.microsoft.com/office/drawing/2014/main" id="{3AAF4A5F-F942-4FD7-A2FA-A0E35C96C7B9}"/>
              </a:ext>
            </a:extLst>
          </p:cNvPr>
          <p:cNvSpPr txBox="1"/>
          <p:nvPr/>
        </p:nvSpPr>
        <p:spPr>
          <a:xfrm>
            <a:off x="298580" y="3059668"/>
            <a:ext cx="1901354" cy="369332"/>
          </a:xfrm>
          <a:prstGeom prst="rect">
            <a:avLst/>
          </a:prstGeom>
          <a:noFill/>
        </p:spPr>
        <p:txBody>
          <a:bodyPr wrap="none" rtlCol="0">
            <a:spAutoFit/>
          </a:bodyPr>
          <a:lstStyle/>
          <a:p>
            <a:r>
              <a:rPr lang="es-CO" dirty="0"/>
              <a:t>Luz incandescente</a:t>
            </a:r>
          </a:p>
        </p:txBody>
      </p:sp>
      <p:sp>
        <p:nvSpPr>
          <p:cNvPr id="16" name="CuadroTexto 15">
            <a:extLst>
              <a:ext uri="{FF2B5EF4-FFF2-40B4-BE49-F238E27FC236}">
                <a16:creationId xmlns:a16="http://schemas.microsoft.com/office/drawing/2014/main" id="{28AB550F-6810-4DE5-933C-8F9E4EE1FF47}"/>
              </a:ext>
            </a:extLst>
          </p:cNvPr>
          <p:cNvSpPr txBox="1"/>
          <p:nvPr/>
        </p:nvSpPr>
        <p:spPr>
          <a:xfrm>
            <a:off x="7478740" y="1537562"/>
            <a:ext cx="4494245" cy="3693319"/>
          </a:xfrm>
          <a:prstGeom prst="rect">
            <a:avLst/>
          </a:prstGeom>
          <a:noFill/>
        </p:spPr>
        <p:txBody>
          <a:bodyPr wrap="square">
            <a:spAutoFit/>
          </a:bodyPr>
          <a:lstStyle/>
          <a:p>
            <a:r>
              <a:rPr lang="es-CO" dirty="0"/>
              <a:t>Se basan en un filamento de tungsteno por el cual se hace circular una corriente eléctrica que hace que este aumente de temperatura, generando así emisión de luz basado en el principio de radiación del cuerpo negro.</a:t>
            </a:r>
          </a:p>
          <a:p>
            <a:endParaRPr lang="es-CO" dirty="0"/>
          </a:p>
          <a:p>
            <a:r>
              <a:rPr lang="es-CO" dirty="0"/>
              <a:t>La diferencia principal de ambas es que mientras que el filamento en la incandescente está sumergido en un gas inerte, en la halógena está sumergido en una mezcla de un gas inerte y un halógeno, lo que permite una mayor vida útil del sistema. Solo convierten el 7% de la energía en luz visible.</a:t>
            </a:r>
          </a:p>
        </p:txBody>
      </p:sp>
      <p:pic>
        <p:nvPicPr>
          <p:cNvPr id="4" name="Imagen 3">
            <a:extLst>
              <a:ext uri="{FF2B5EF4-FFF2-40B4-BE49-F238E27FC236}">
                <a16:creationId xmlns:a16="http://schemas.microsoft.com/office/drawing/2014/main" id="{819BA8C7-1C74-45C1-B483-CA9001337F4A}"/>
              </a:ext>
            </a:extLst>
          </p:cNvPr>
          <p:cNvPicPr>
            <a:picLocks noChangeAspect="1"/>
          </p:cNvPicPr>
          <p:nvPr/>
        </p:nvPicPr>
        <p:blipFill>
          <a:blip r:embed="rId5"/>
          <a:stretch>
            <a:fillRect/>
          </a:stretch>
        </p:blipFill>
        <p:spPr>
          <a:xfrm>
            <a:off x="3177329" y="1537562"/>
            <a:ext cx="4221846" cy="3939881"/>
          </a:xfrm>
          <a:prstGeom prst="rect">
            <a:avLst/>
          </a:prstGeom>
        </p:spPr>
      </p:pic>
    </p:spTree>
    <p:extLst>
      <p:ext uri="{BB962C8B-B14F-4D97-AF65-F5344CB8AC3E}">
        <p14:creationId xmlns:p14="http://schemas.microsoft.com/office/powerpoint/2010/main" val="620251911"/>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4497</TotalTime>
  <Words>6712</Words>
  <Application>Microsoft Office PowerPoint</Application>
  <PresentationFormat>Panorámica</PresentationFormat>
  <Paragraphs>278</Paragraphs>
  <Slides>27</Slides>
  <Notes>20</Notes>
  <HiddenSlides>0</HiddenSlides>
  <MMClips>0</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27</vt:i4>
      </vt:variant>
    </vt:vector>
  </HeadingPairs>
  <TitlesOfParts>
    <vt:vector size="35" baseType="lpstr">
      <vt:lpstr>AdvP7627</vt:lpstr>
      <vt:lpstr>Arial</vt:lpstr>
      <vt:lpstr>Arial Black</vt:lpstr>
      <vt:lpstr>Calibri</vt:lpstr>
      <vt:lpstr>Calibri Light</vt:lpstr>
      <vt:lpstr>Cambria Math</vt:lpstr>
      <vt:lpstr>DIN Pro Medium</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David Camilo  Navarro Saiz</dc:creator>
  <cp:lastModifiedBy>manuel jaramillo gaviria</cp:lastModifiedBy>
  <cp:revision>128</cp:revision>
  <dcterms:created xsi:type="dcterms:W3CDTF">2020-08-21T23:46:37Z</dcterms:created>
  <dcterms:modified xsi:type="dcterms:W3CDTF">2021-04-13T15:38:32Z</dcterms:modified>
</cp:coreProperties>
</file>